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2" r:id="rId2"/>
  </p:sldMasterIdLst>
  <p:notesMasterIdLst>
    <p:notesMasterId r:id="rId33"/>
  </p:notesMasterIdLst>
  <p:handoutMasterIdLst>
    <p:handoutMasterId r:id="rId34"/>
  </p:handoutMasterIdLst>
  <p:sldIdLst>
    <p:sldId id="260" r:id="rId3"/>
    <p:sldId id="269" r:id="rId4"/>
    <p:sldId id="263" r:id="rId5"/>
    <p:sldId id="333" r:id="rId6"/>
    <p:sldId id="347" r:id="rId7"/>
    <p:sldId id="282" r:id="rId8"/>
    <p:sldId id="348" r:id="rId9"/>
    <p:sldId id="283" r:id="rId10"/>
    <p:sldId id="287" r:id="rId11"/>
    <p:sldId id="357" r:id="rId12"/>
    <p:sldId id="358" r:id="rId13"/>
    <p:sldId id="359" r:id="rId14"/>
    <p:sldId id="341" r:id="rId15"/>
    <p:sldId id="331" r:id="rId16"/>
    <p:sldId id="339" r:id="rId17"/>
    <p:sldId id="342" r:id="rId18"/>
    <p:sldId id="307" r:id="rId19"/>
    <p:sldId id="340" r:id="rId20"/>
    <p:sldId id="350" r:id="rId21"/>
    <p:sldId id="267" r:id="rId22"/>
    <p:sldId id="285" r:id="rId23"/>
    <p:sldId id="343" r:id="rId24"/>
    <p:sldId id="353" r:id="rId25"/>
    <p:sldId id="355" r:id="rId26"/>
    <p:sldId id="309" r:id="rId27"/>
    <p:sldId id="321" r:id="rId28"/>
    <p:sldId id="316" r:id="rId29"/>
    <p:sldId id="271" r:id="rId30"/>
    <p:sldId id="315" r:id="rId31"/>
    <p:sldId id="356" r:id="rId32"/>
  </p:sldIdLst>
  <p:sldSz cx="9144000" cy="5143500" type="screen16x9"/>
  <p:notesSz cx="6669088" cy="97536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2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ddels stil 2 - aks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ddels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iddels stil 2 - aks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Middels stil 2 - aks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iddels stil 2 - aks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iddels stil 2 - aks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940675A-B579-460E-94D1-54222C63F5DA}" styleName="Ingen stil, tabellrutenett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55" autoAdjust="0"/>
    <p:restoredTop sz="55475" autoAdjust="0"/>
  </p:normalViewPr>
  <p:slideViewPr>
    <p:cSldViewPr snapToGrid="0">
      <p:cViewPr>
        <p:scale>
          <a:sx n="90" d="100"/>
          <a:sy n="90" d="100"/>
        </p:scale>
        <p:origin x="-1560" y="-5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1632" y="24822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70" d="100"/>
          <a:sy n="170" d="100"/>
        </p:scale>
        <p:origin x="6584" y="1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presProps" Target="presProps.xml"/><Relationship Id="rId69" Type="http://schemas.microsoft.com/office/2015/10/relationships/revisionInfo" Target="revisionInfo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b-NO"/>
              <a:t>Sunnaas sykehus HF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sz="quarter" idx="1"/>
          </p:nvPr>
        </p:nvSpPr>
        <p:spPr>
          <a:xfrm>
            <a:off x="3777607" y="0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79BF15-964D-044C-8743-3B6FEC4FE7B2}" type="datetime1">
              <a:rPr lang="nb-NO" smtClean="0"/>
              <a:t>01.11.2018</a:t>
            </a:fld>
            <a:endParaRPr lang="nb-NO"/>
          </a:p>
        </p:txBody>
      </p:sp>
      <p:sp>
        <p:nvSpPr>
          <p:cNvPr id="4" name="Plassholder for bunntekst 3"/>
          <p:cNvSpPr>
            <a:spLocks noGrp="1"/>
          </p:cNvSpPr>
          <p:nvPr>
            <p:ph type="ftr" sz="quarter" idx="2"/>
          </p:nvPr>
        </p:nvSpPr>
        <p:spPr>
          <a:xfrm>
            <a:off x="0" y="9264227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3"/>
          </p:nvPr>
        </p:nvSpPr>
        <p:spPr>
          <a:xfrm>
            <a:off x="3777607" y="9264227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EC02E4-04AE-42D6-8668-1B0ECE91C61A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77510335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opptekst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nb-NO"/>
              <a:t>Sunnaas sykehus HF</a:t>
            </a:r>
          </a:p>
        </p:txBody>
      </p:sp>
      <p:sp>
        <p:nvSpPr>
          <p:cNvPr id="3" name="Plassholder for dato 2"/>
          <p:cNvSpPr>
            <a:spLocks noGrp="1"/>
          </p:cNvSpPr>
          <p:nvPr>
            <p:ph type="dt" idx="1"/>
          </p:nvPr>
        </p:nvSpPr>
        <p:spPr>
          <a:xfrm>
            <a:off x="3777607" y="0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12E204-0BF9-354D-B099-CC5C18CB935F}" type="datetime1">
              <a:rPr lang="nb-NO" smtClean="0"/>
              <a:t>01.11.2018</a:t>
            </a:fld>
            <a:endParaRPr lang="nb-NO"/>
          </a:p>
        </p:txBody>
      </p:sp>
      <p:sp>
        <p:nvSpPr>
          <p:cNvPr id="4" name="Plassholder for lysbilde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31838"/>
            <a:ext cx="6500812" cy="36576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b-NO"/>
          </a:p>
        </p:txBody>
      </p:sp>
      <p:sp>
        <p:nvSpPr>
          <p:cNvPr id="5" name="Plassholder for notater 4"/>
          <p:cNvSpPr>
            <a:spLocks noGrp="1"/>
          </p:cNvSpPr>
          <p:nvPr>
            <p:ph type="body" sz="quarter" idx="3"/>
          </p:nvPr>
        </p:nvSpPr>
        <p:spPr>
          <a:xfrm>
            <a:off x="666909" y="4632960"/>
            <a:ext cx="5335270" cy="438912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</a:p>
        </p:txBody>
      </p:sp>
      <p:sp>
        <p:nvSpPr>
          <p:cNvPr id="6" name="Plassholder for bunntekst 5"/>
          <p:cNvSpPr>
            <a:spLocks noGrp="1"/>
          </p:cNvSpPr>
          <p:nvPr>
            <p:ph type="ftr" sz="quarter" idx="4"/>
          </p:nvPr>
        </p:nvSpPr>
        <p:spPr>
          <a:xfrm>
            <a:off x="0" y="9264227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7" name="Plassholder for lysbildenummer 6"/>
          <p:cNvSpPr>
            <a:spLocks noGrp="1"/>
          </p:cNvSpPr>
          <p:nvPr>
            <p:ph type="sldNum" sz="quarter" idx="5"/>
          </p:nvPr>
        </p:nvSpPr>
        <p:spPr>
          <a:xfrm>
            <a:off x="3777607" y="9264227"/>
            <a:ext cx="2889938" cy="48768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1EE793-C490-48CF-A195-A8982C6FB6FB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314808431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u="sng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1292178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nb-NO" sz="1200" kern="1200" baseline="0" dirty="0" smtClean="0">
              <a:solidFill>
                <a:schemeClr val="tx1"/>
              </a:solidFill>
              <a:effectLst/>
              <a:latin typeface="Arial" charset="0"/>
              <a:ea typeface="ヒラギノ角ゴ Pro W3" pitchFamily="-112" charset="-128"/>
              <a:cs typeface="+mn-cs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C50E13-343F-4611-98CD-BC3BCADC6D3F}" type="slidenum">
              <a:rPr lang="nb-NO" smtClean="0"/>
              <a:pPr/>
              <a:t>10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1275800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sz="1200" kern="1200" dirty="0">
              <a:solidFill>
                <a:schemeClr val="tx1"/>
              </a:solidFill>
              <a:effectLst/>
              <a:latin typeface="Arial" charset="0"/>
              <a:ea typeface="ヒラギノ角ゴ Pro W3" pitchFamily="-112" charset="-128"/>
              <a:cs typeface="+mn-cs"/>
            </a:endParaRPr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C50E13-343F-4611-98CD-BC3BCADC6D3F}" type="slidenum">
              <a:rPr lang="nb-NO" smtClean="0"/>
              <a:pPr/>
              <a:t>11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01077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endParaRPr lang="nb-NO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indent="0">
              <a:buFont typeface="Arial" charset="0"/>
              <a:buNone/>
            </a:pPr>
            <a:endParaRPr lang="nb-NO" sz="1200" b="0" u="none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12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84048423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u="sng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13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719750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0" u="none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14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80476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15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4454913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u="sng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16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05642275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0" u="none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C50E13-343F-4611-98CD-BC3BCADC6D3F}" type="slidenum">
              <a:rPr lang="nb-NO" smtClean="0"/>
              <a:pPr/>
              <a:t>17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600291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 smtClean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18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41961374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19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003656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 smtClean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63867856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 smtClean="0"/>
          </a:p>
          <a:p>
            <a:endParaRPr lang="nb-NO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20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966303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 smtClean="0"/>
          </a:p>
          <a:p>
            <a:endParaRPr lang="nb-NO" baseline="0" dirty="0" smtClean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21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20580887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u="sng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22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100789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 smtClean="0"/>
          </a:p>
          <a:p>
            <a:endParaRPr lang="nb-NO" baseline="0" dirty="0" smtClean="0"/>
          </a:p>
          <a:p>
            <a:endParaRPr lang="nb-NO" baseline="0" dirty="0" smtClean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23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07396949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 smtClean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24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516191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C50E13-343F-4611-98CD-BC3BCADC6D3F}" type="slidenum">
              <a:rPr lang="nb-NO" smtClean="0"/>
              <a:pPr/>
              <a:t>25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8936440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84138" y="731838"/>
            <a:ext cx="6500812" cy="3657600"/>
          </a:xfrm>
          <a:ln/>
        </p:spPr>
      </p:sp>
      <p:sp>
        <p:nvSpPr>
          <p:cNvPr id="61442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nb-NO" sz="14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27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80504062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 smtClean="0"/>
          </a:p>
          <a:p>
            <a:endParaRPr lang="nb-NO" dirty="0" smtClean="0"/>
          </a:p>
          <a:p>
            <a:endParaRPr lang="nb-NO" dirty="0" smtClean="0"/>
          </a:p>
          <a:p>
            <a:endParaRPr lang="nb-NO" dirty="0" smtClean="0"/>
          </a:p>
          <a:p>
            <a:endParaRPr lang="nb-NO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28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958825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C50E13-343F-4611-98CD-BC3BCADC6D3F}" type="slidenum">
              <a:rPr lang="nb-NO" smtClean="0"/>
              <a:pPr/>
              <a:t>29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3588623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0" u="none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3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12374709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 smtClean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4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9483615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>
          <a:xfrm>
            <a:off x="84138" y="731838"/>
            <a:ext cx="6500812" cy="3657600"/>
          </a:xfrm>
        </p:spPr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aseline="0" dirty="0" smtClean="0"/>
          </a:p>
          <a:p>
            <a:endParaRPr lang="nb-NO" baseline="0" dirty="0" smtClean="0"/>
          </a:p>
          <a:p>
            <a:endParaRPr lang="nb-NO" baseline="0" dirty="0" smtClean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5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3743800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b="1" baseline="0" dirty="0" smtClean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6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14307821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7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66921832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u="sng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8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08985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lysbil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ssholder for nota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b-NO" b="1" u="sng" dirty="0"/>
          </a:p>
        </p:txBody>
      </p:sp>
      <p:sp>
        <p:nvSpPr>
          <p:cNvPr id="4" name="Plassholder for topptekst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nb-NO" smtClean="0"/>
              <a:t>Sunnaas sykehus HF</a:t>
            </a:r>
            <a:endParaRPr lang="nb-NO"/>
          </a:p>
        </p:txBody>
      </p:sp>
      <p:sp>
        <p:nvSpPr>
          <p:cNvPr id="5" name="Plassholder for lysbildenumm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C1EE793-C490-48CF-A195-A8982C6FB6FB}" type="slidenum">
              <a:rPr lang="nb-NO" smtClean="0"/>
              <a:t>9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31768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2699792" y="1851672"/>
            <a:ext cx="6192688" cy="1008112"/>
          </a:xfrm>
        </p:spPr>
        <p:txBody>
          <a:bodyPr lIns="0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Forside</a:t>
            </a:r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2699792" y="2859784"/>
            <a:ext cx="6192688" cy="1152128"/>
          </a:xfrm>
        </p:spPr>
        <p:txBody>
          <a:bodyPr lIns="0"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Tittel</a:t>
            </a:r>
          </a:p>
        </p:txBody>
      </p:sp>
      <p:sp>
        <p:nvSpPr>
          <p:cNvPr id="9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FF4E4E45-0D8B-7945-98BC-C42D56A1AE46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1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9793052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, tekst, grønn bakgrun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251519" y="1165158"/>
            <a:ext cx="8636796" cy="3429467"/>
          </a:xfrm>
        </p:spPr>
        <p:txBody>
          <a:bodyPr/>
          <a:lstStyle>
            <a:lvl1pPr rtl="0">
              <a:defRPr lang="nb-NO" sz="2000" b="0" i="0" u="none" strike="noStrike" baseline="0" smtClean="0"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</p:txBody>
      </p:sp>
      <p:sp>
        <p:nvSpPr>
          <p:cNvPr id="16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0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E5ED30DF-E228-4C40-9F53-AE35675A81B9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1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/>
              <a:t>bunntekst</a:t>
            </a:r>
            <a:endParaRPr lang="nb-NO" dirty="0"/>
          </a:p>
        </p:txBody>
      </p:sp>
      <p:sp>
        <p:nvSpPr>
          <p:cNvPr id="12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9076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, tekst, grå bakgrun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ssholder for tittel 1"/>
          <p:cNvSpPr>
            <a:spLocks noGrp="1"/>
          </p:cNvSpPr>
          <p:nvPr>
            <p:ph type="title"/>
          </p:nvPr>
        </p:nvSpPr>
        <p:spPr>
          <a:xfrm>
            <a:off x="251522" y="519522"/>
            <a:ext cx="8636795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3" name="Plassholder for innhold 2"/>
          <p:cNvSpPr>
            <a:spLocks noGrp="1"/>
          </p:cNvSpPr>
          <p:nvPr>
            <p:ph idx="14" hasCustomPrompt="1"/>
          </p:nvPr>
        </p:nvSpPr>
        <p:spPr>
          <a:xfrm>
            <a:off x="251522" y="1167595"/>
            <a:ext cx="8636795" cy="3456384"/>
          </a:xfrm>
        </p:spPr>
        <p:txBody>
          <a:bodyPr/>
          <a:lstStyle>
            <a:lvl1pPr rtl="0">
              <a:defRPr lang="nb-NO" sz="2000" b="0" i="0" u="none" strike="noStrike" baseline="0" smtClean="0"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</p:txBody>
      </p:sp>
      <p:sp>
        <p:nvSpPr>
          <p:cNvPr id="12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E770C52A-D4D5-FD4D-BC69-F2E9E6CD5195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4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/>
              <a:t>bunntekst</a:t>
            </a:r>
            <a:endParaRPr lang="nb-NO" dirty="0"/>
          </a:p>
        </p:txBody>
      </p:sp>
      <p:sp>
        <p:nvSpPr>
          <p:cNvPr id="15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5153094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Egendefinert oppset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/>
          </p:nvPr>
        </p:nvSpPr>
        <p:spPr>
          <a:xfrm>
            <a:off x="251520" y="1167594"/>
            <a:ext cx="8640960" cy="3427030"/>
          </a:xfrm>
        </p:spPr>
        <p:txBody>
          <a:bodyPr/>
          <a:lstStyle/>
          <a:p>
            <a:pPr lvl="0"/>
            <a:r>
              <a:rPr lang="nb-NO"/>
              <a:t>Klikk for å redigere tekststiler i malen</a:t>
            </a:r>
          </a:p>
          <a:p>
            <a:pPr lvl="1"/>
            <a:r>
              <a:rPr lang="nb-NO"/>
              <a:t>Andre nivå</a:t>
            </a:r>
          </a:p>
          <a:p>
            <a:pPr lvl="2"/>
            <a:r>
              <a:rPr lang="nb-NO"/>
              <a:t>Tredje nivå</a:t>
            </a:r>
          </a:p>
          <a:p>
            <a:pPr lvl="3"/>
            <a:r>
              <a:rPr lang="nb-NO"/>
              <a:t>Fjerde nivå</a:t>
            </a:r>
          </a:p>
          <a:p>
            <a:pPr lvl="4"/>
            <a:r>
              <a:rPr lang="nb-NO"/>
              <a:t>Femte nivå</a:t>
            </a:r>
            <a:endParaRPr lang="nb-NO" dirty="0"/>
          </a:p>
        </p:txBody>
      </p:sp>
      <p:sp>
        <p:nvSpPr>
          <p:cNvPr id="8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/>
              <a:t>Klikk for å redigere tittelstil</a:t>
            </a:r>
            <a:endParaRPr lang="nb-NO" dirty="0"/>
          </a:p>
        </p:txBody>
      </p:sp>
      <p:sp>
        <p:nvSpPr>
          <p:cNvPr id="12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/>
              <a:pPr/>
              <a:t>01.11.2018</a:t>
            </a:fld>
            <a:endParaRPr lang="nb-NO" dirty="0"/>
          </a:p>
        </p:txBody>
      </p:sp>
      <p:sp>
        <p:nvSpPr>
          <p:cNvPr id="13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/>
              <a:t>bunntekst</a:t>
            </a:r>
          </a:p>
        </p:txBody>
      </p:sp>
      <p:sp>
        <p:nvSpPr>
          <p:cNvPr id="14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5294921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versrkfit og teks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/>
          </p:nvPr>
        </p:nvSpPr>
        <p:spPr>
          <a:xfrm>
            <a:off x="251520" y="1167594"/>
            <a:ext cx="8640960" cy="3427030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2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/>
              <a:pPr/>
              <a:t>01.11.2018</a:t>
            </a:fld>
            <a:endParaRPr lang="nb-NO" dirty="0"/>
          </a:p>
        </p:txBody>
      </p:sp>
      <p:sp>
        <p:nvSpPr>
          <p:cNvPr id="13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  <p:sp>
        <p:nvSpPr>
          <p:cNvPr id="14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68193789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676275" y="179785"/>
            <a:ext cx="8045450" cy="952500"/>
          </a:xfrm>
          <a:prstGeom prst="rect">
            <a:avLst/>
          </a:prstGeom>
        </p:spPr>
        <p:txBody>
          <a:bodyPr/>
          <a:lstStyle/>
          <a:p>
            <a:r>
              <a:rPr lang="nb-NO" smtClean="0"/>
              <a:t>Klikk for å redigere tittelstil</a:t>
            </a:r>
            <a:endParaRPr lang="nb-NO"/>
          </a:p>
        </p:txBody>
      </p:sp>
      <p:sp>
        <p:nvSpPr>
          <p:cNvPr id="3" name="Plassholder for innhol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76800" y="4671000"/>
            <a:ext cx="3960000" cy="241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52000" tIns="45720" rIns="91440" bIns="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nb-NO" smtClean="0"/>
              <a:t>Ergoterapeutene Håvard Eriksen og Gunhild Karlsaune Moen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54233421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tel og innh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innhold 2"/>
          <p:cNvSpPr>
            <a:spLocks noGrp="1"/>
          </p:cNvSpPr>
          <p:nvPr>
            <p:ph idx="1"/>
          </p:nvPr>
        </p:nvSpPr>
        <p:spPr>
          <a:xfrm>
            <a:off x="676275" y="1132284"/>
            <a:ext cx="8045450" cy="334684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nb-NO" smtClean="0"/>
              <a:t>Klikk for å redigere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76800" y="4671000"/>
            <a:ext cx="3960000" cy="241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252000" tIns="45720" rIns="91440" bIns="0" numCol="1" anchor="b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nb-NO" smtClean="0"/>
              <a:t>Rediger/aktiver bunnetekst  Sett inn -&gt;Topptekst og bunntekst</a:t>
            </a:r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54672114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llomtit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1"/>
          <p:cNvSpPr>
            <a:spLocks noGrp="1"/>
          </p:cNvSpPr>
          <p:nvPr>
            <p:ph type="title" hasCustomPrompt="1"/>
          </p:nvPr>
        </p:nvSpPr>
        <p:spPr>
          <a:xfrm>
            <a:off x="738836" y="2038217"/>
            <a:ext cx="7433565" cy="792088"/>
          </a:xfrm>
        </p:spPr>
        <p:txBody>
          <a:bodyPr lIns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Forside</a:t>
            </a:r>
            <a:endParaRPr lang="nb-NO" dirty="0"/>
          </a:p>
        </p:txBody>
      </p:sp>
      <p:sp>
        <p:nvSpPr>
          <p:cNvPr id="9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738836" y="2830304"/>
            <a:ext cx="7433565" cy="648073"/>
          </a:xfrm>
        </p:spPr>
        <p:txBody>
          <a:bodyPr lIns="0">
            <a:normAutofit/>
          </a:bodyPr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Tittel</a:t>
            </a:r>
            <a:endParaRPr lang="nb-NO" dirty="0"/>
          </a:p>
        </p:txBody>
      </p:sp>
      <p:sp>
        <p:nvSpPr>
          <p:cNvPr id="10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/>
              <a:pPr/>
              <a:t>01.11.2018</a:t>
            </a:fld>
            <a:endParaRPr lang="nb-NO" dirty="0"/>
          </a:p>
        </p:txBody>
      </p:sp>
      <p:sp>
        <p:nvSpPr>
          <p:cNvPr id="11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6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/>
              <a:t>bunntekst</a:t>
            </a:r>
            <a:endParaRPr lang="nb-NO" dirty="0"/>
          </a:p>
        </p:txBody>
      </p:sp>
      <p:sp>
        <p:nvSpPr>
          <p:cNvPr id="12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4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50090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2699792" y="1851672"/>
            <a:ext cx="6192688" cy="1008112"/>
          </a:xfrm>
        </p:spPr>
        <p:txBody>
          <a:bodyPr lIns="0">
            <a:normAutofit/>
          </a:bodyPr>
          <a:lstStyle>
            <a:lvl1pPr algn="l">
              <a:defRPr sz="3600" b="1">
                <a:solidFill>
                  <a:schemeClr val="tx2"/>
                </a:solidFill>
              </a:defRPr>
            </a:lvl1pPr>
          </a:lstStyle>
          <a:p>
            <a:r>
              <a:rPr lang="nb-NO" dirty="0" smtClean="0"/>
              <a:t>Forside</a:t>
            </a:r>
            <a:endParaRPr lang="nb-NO" dirty="0"/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2699792" y="2859784"/>
            <a:ext cx="6192688" cy="1152128"/>
          </a:xfrm>
        </p:spPr>
        <p:txBody>
          <a:bodyPr lIns="0">
            <a:normAutofit/>
          </a:bodyPr>
          <a:lstStyle>
            <a:lvl1pPr marL="0" indent="0" algn="l">
              <a:buNone/>
              <a:defRPr sz="2800" b="1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Tittel</a:t>
            </a:r>
            <a:endParaRPr lang="nb-NO" dirty="0"/>
          </a:p>
        </p:txBody>
      </p:sp>
      <p:sp>
        <p:nvSpPr>
          <p:cNvPr id="9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>
                <a:solidFill>
                  <a:srgbClr val="003283"/>
                </a:solidFill>
              </a:rPr>
              <a:pPr/>
              <a:t>01.11.2018</a:t>
            </a:fld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0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>
                <a:solidFill>
                  <a:srgbClr val="003283"/>
                </a:solidFill>
              </a:rPr>
              <a:t>bunntekst</a:t>
            </a: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1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>
                <a:solidFill>
                  <a:srgbClr val="003283"/>
                </a:solidFill>
              </a:rPr>
              <a:pPr/>
              <a:t>‹#›</a:t>
            </a:fld>
            <a:endParaRPr lang="nb-NO" dirty="0">
              <a:solidFill>
                <a:srgbClr val="003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504832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rkfit og teks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/>
          </p:nvPr>
        </p:nvSpPr>
        <p:spPr>
          <a:xfrm>
            <a:off x="251520" y="1167594"/>
            <a:ext cx="8640960" cy="3427030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8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2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>
                <a:solidFill>
                  <a:srgbClr val="003283"/>
                </a:solidFill>
              </a:rPr>
              <a:pPr/>
              <a:t>01.11.2018</a:t>
            </a:fld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3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>
                <a:solidFill>
                  <a:srgbClr val="003283"/>
                </a:solidFill>
              </a:rPr>
              <a:t>bunntekst</a:t>
            </a: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4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>
                <a:solidFill>
                  <a:srgbClr val="003283"/>
                </a:solidFill>
              </a:rPr>
              <a:pPr/>
              <a:t>‹#›</a:t>
            </a:fld>
            <a:endParaRPr lang="nb-NO" dirty="0">
              <a:solidFill>
                <a:srgbClr val="003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6778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 og to spalt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/>
          </p:nvPr>
        </p:nvSpPr>
        <p:spPr>
          <a:xfrm>
            <a:off x="251520" y="1165158"/>
            <a:ext cx="3600400" cy="3429467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11" name="Plassholder for innhold 2"/>
          <p:cNvSpPr>
            <a:spLocks noGrp="1"/>
          </p:cNvSpPr>
          <p:nvPr>
            <p:ph idx="13"/>
          </p:nvPr>
        </p:nvSpPr>
        <p:spPr>
          <a:xfrm>
            <a:off x="4067944" y="1168605"/>
            <a:ext cx="4824536" cy="3429467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16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>
                <a:solidFill>
                  <a:srgbClr val="003283"/>
                </a:solidFill>
              </a:rPr>
              <a:pPr/>
              <a:t>01.11.2018</a:t>
            </a:fld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9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>
                <a:solidFill>
                  <a:srgbClr val="003283"/>
                </a:solidFill>
              </a:rPr>
              <a:t>bunntekst</a:t>
            </a: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0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>
                <a:solidFill>
                  <a:srgbClr val="003283"/>
                </a:solidFill>
              </a:rPr>
              <a:pPr/>
              <a:t>‹#›</a:t>
            </a:fld>
            <a:endParaRPr lang="nb-NO" dirty="0">
              <a:solidFill>
                <a:srgbClr val="003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2757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, tekst, b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2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3565F50D-E24E-A34E-8227-F22B44E83CAE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3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bunntekst</a:t>
            </a:r>
          </a:p>
        </p:txBody>
      </p:sp>
      <p:sp>
        <p:nvSpPr>
          <p:cNvPr id="14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1" name="Plassholder for innhold 3"/>
          <p:cNvSpPr>
            <a:spLocks noGrp="1"/>
          </p:cNvSpPr>
          <p:nvPr>
            <p:ph sz="quarter" idx="10" hasCustomPrompt="1"/>
          </p:nvPr>
        </p:nvSpPr>
        <p:spPr>
          <a:xfrm>
            <a:off x="251521" y="1167594"/>
            <a:ext cx="8626847" cy="3427030"/>
          </a:xfrm>
        </p:spPr>
        <p:txBody>
          <a:bodyPr/>
          <a:lstStyle>
            <a:lvl1pPr rtl="0">
              <a:defRPr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</p:txBody>
      </p:sp>
    </p:spTree>
    <p:extLst>
      <p:ext uri="{BB962C8B-B14F-4D97-AF65-F5344CB8AC3E}">
        <p14:creationId xmlns:p14="http://schemas.microsoft.com/office/powerpoint/2010/main" val="24082680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 og to spalter - Hvit bakgrunn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/>
          </p:nvPr>
        </p:nvSpPr>
        <p:spPr>
          <a:xfrm>
            <a:off x="251520" y="1165158"/>
            <a:ext cx="3600400" cy="3429467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11" name="Plassholder for innhold 2"/>
          <p:cNvSpPr>
            <a:spLocks noGrp="1"/>
          </p:cNvSpPr>
          <p:nvPr>
            <p:ph idx="13"/>
          </p:nvPr>
        </p:nvSpPr>
        <p:spPr>
          <a:xfrm>
            <a:off x="4067944" y="1168605"/>
            <a:ext cx="4824536" cy="3429467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16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>
                <a:solidFill>
                  <a:srgbClr val="003283"/>
                </a:solidFill>
              </a:rPr>
              <a:pPr/>
              <a:t>01.11.2018</a:t>
            </a:fld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9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>
                <a:solidFill>
                  <a:srgbClr val="003283"/>
                </a:solidFill>
              </a:rPr>
              <a:t>bunntekst</a:t>
            </a: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0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>
                <a:solidFill>
                  <a:srgbClr val="003283"/>
                </a:solidFill>
              </a:rPr>
              <a:pPr/>
              <a:t>‹#›</a:t>
            </a:fld>
            <a:endParaRPr lang="nb-NO" dirty="0">
              <a:solidFill>
                <a:srgbClr val="003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48522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llomtitte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1"/>
          <p:cNvSpPr>
            <a:spLocks noGrp="1"/>
          </p:cNvSpPr>
          <p:nvPr>
            <p:ph type="title" hasCustomPrompt="1"/>
          </p:nvPr>
        </p:nvSpPr>
        <p:spPr>
          <a:xfrm>
            <a:off x="738838" y="2038218"/>
            <a:ext cx="7433565" cy="792088"/>
          </a:xfrm>
        </p:spPr>
        <p:txBody>
          <a:bodyPr lIns="0">
            <a:normAutofit/>
          </a:bodyPr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nb-NO" dirty="0" smtClean="0"/>
              <a:t>Forside</a:t>
            </a:r>
            <a:endParaRPr lang="nb-NO" dirty="0"/>
          </a:p>
        </p:txBody>
      </p:sp>
      <p:sp>
        <p:nvSpPr>
          <p:cNvPr id="9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738838" y="2830305"/>
            <a:ext cx="7433565" cy="648073"/>
          </a:xfrm>
        </p:spPr>
        <p:txBody>
          <a:bodyPr lIns="0">
            <a:normAutofit/>
          </a:bodyPr>
          <a:lstStyle>
            <a:lvl1pPr marL="0" indent="0" algn="l">
              <a:buNone/>
              <a:defRPr sz="28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 smtClean="0"/>
              <a:t>Tittel</a:t>
            </a:r>
            <a:endParaRPr lang="nb-NO" dirty="0"/>
          </a:p>
        </p:txBody>
      </p:sp>
      <p:sp>
        <p:nvSpPr>
          <p:cNvPr id="10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>
                <a:solidFill>
                  <a:srgbClr val="003283"/>
                </a:solidFill>
              </a:rPr>
              <a:pPr/>
              <a:t>01.11.2018</a:t>
            </a:fld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1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>
                <a:solidFill>
                  <a:srgbClr val="003283"/>
                </a:solidFill>
              </a:rPr>
              <a:t>bunntekst</a:t>
            </a: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2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>
                <a:solidFill>
                  <a:srgbClr val="003283"/>
                </a:solidFill>
              </a:rPr>
              <a:pPr/>
              <a:t>‹#›</a:t>
            </a:fld>
            <a:endParaRPr lang="nb-NO" dirty="0">
              <a:solidFill>
                <a:srgbClr val="003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93158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 og to spalter - grønn bakgrun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innhold 2"/>
          <p:cNvSpPr>
            <a:spLocks noGrp="1"/>
          </p:cNvSpPr>
          <p:nvPr>
            <p:ph idx="1"/>
          </p:nvPr>
        </p:nvSpPr>
        <p:spPr>
          <a:xfrm>
            <a:off x="251522" y="1165158"/>
            <a:ext cx="4240013" cy="3429467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9" name="Plassholder for innhold 2"/>
          <p:cNvSpPr>
            <a:spLocks noGrp="1"/>
          </p:cNvSpPr>
          <p:nvPr>
            <p:ph idx="13"/>
          </p:nvPr>
        </p:nvSpPr>
        <p:spPr>
          <a:xfrm>
            <a:off x="4579316" y="1168605"/>
            <a:ext cx="4313165" cy="3429467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16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0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>
                <a:solidFill>
                  <a:srgbClr val="003283"/>
                </a:solidFill>
              </a:rPr>
              <a:pPr/>
              <a:t>01.11.2018</a:t>
            </a:fld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1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>
                <a:solidFill>
                  <a:srgbClr val="003283"/>
                </a:solidFill>
              </a:rPr>
              <a:t>bunntekst</a:t>
            </a: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2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>
                <a:solidFill>
                  <a:srgbClr val="003283"/>
                </a:solidFill>
              </a:rPr>
              <a:pPr/>
              <a:t>‹#›</a:t>
            </a:fld>
            <a:endParaRPr lang="nb-NO" dirty="0">
              <a:solidFill>
                <a:srgbClr val="003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531877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 og 2/3 spal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3"/>
          </p:nvPr>
        </p:nvSpPr>
        <p:spPr>
          <a:xfrm>
            <a:off x="5292080" y="519523"/>
            <a:ext cx="3600400" cy="4078549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 dirty="0"/>
          </a:p>
        </p:txBody>
      </p:sp>
      <p:sp>
        <p:nvSpPr>
          <p:cNvPr id="9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4824536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3" name="Plassholder for innhold 2"/>
          <p:cNvSpPr>
            <a:spLocks noGrp="1"/>
          </p:cNvSpPr>
          <p:nvPr>
            <p:ph idx="14"/>
          </p:nvPr>
        </p:nvSpPr>
        <p:spPr>
          <a:xfrm>
            <a:off x="251520" y="1167595"/>
            <a:ext cx="4824536" cy="3456384"/>
          </a:xfrm>
        </p:spPr>
        <p:txBody>
          <a:bodyPr/>
          <a:lstStyle/>
          <a:p>
            <a:pPr lvl="0"/>
            <a:r>
              <a:rPr lang="nb-NO" smtClean="0"/>
              <a:t>Rediger tekststiler i malen</a:t>
            </a:r>
          </a:p>
          <a:p>
            <a:pPr lvl="1"/>
            <a:r>
              <a:rPr lang="nb-NO" smtClean="0"/>
              <a:t>Andre nivå</a:t>
            </a:r>
          </a:p>
          <a:p>
            <a:pPr lvl="2"/>
            <a:r>
              <a:rPr lang="nb-NO" smtClean="0"/>
              <a:t>Tredje nivå</a:t>
            </a:r>
          </a:p>
          <a:p>
            <a:pPr lvl="3"/>
            <a:r>
              <a:rPr lang="nb-NO" smtClean="0"/>
              <a:t>Fjerde nivå</a:t>
            </a:r>
          </a:p>
          <a:p>
            <a:pPr lvl="4"/>
            <a:r>
              <a:rPr lang="nb-NO" smtClean="0"/>
              <a:t>Femte nivå</a:t>
            </a:r>
            <a:endParaRPr lang="nb-NO"/>
          </a:p>
        </p:txBody>
      </p:sp>
      <p:sp>
        <p:nvSpPr>
          <p:cNvPr id="12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>
                <a:solidFill>
                  <a:srgbClr val="003283"/>
                </a:solidFill>
              </a:rPr>
              <a:pPr/>
              <a:t>01.11.2018</a:t>
            </a:fld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4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>
                <a:solidFill>
                  <a:srgbClr val="003283"/>
                </a:solidFill>
              </a:rPr>
              <a:t>bunntekst</a:t>
            </a: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5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>
                <a:solidFill>
                  <a:srgbClr val="003283"/>
                </a:solidFill>
              </a:rPr>
              <a:pPr/>
              <a:t>‹#›</a:t>
            </a:fld>
            <a:endParaRPr lang="nb-NO" dirty="0">
              <a:solidFill>
                <a:srgbClr val="00328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27177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b-NO" smtClean="0"/>
              <a:t>Click to edit Master text styles</a:t>
            </a:r>
          </a:p>
          <a:p>
            <a:pPr lvl="1"/>
            <a:r>
              <a:rPr lang="nb-NO" smtClean="0"/>
              <a:t>Second level</a:t>
            </a:r>
          </a:p>
          <a:p>
            <a:pPr lvl="2"/>
            <a:r>
              <a:rPr lang="nb-NO" smtClean="0"/>
              <a:t>Third level</a:t>
            </a:r>
          </a:p>
          <a:p>
            <a:pPr lvl="3"/>
            <a:r>
              <a:rPr lang="nb-NO" smtClean="0"/>
              <a:t>Fourth level</a:t>
            </a:r>
          </a:p>
          <a:p>
            <a:pPr lvl="4"/>
            <a:r>
              <a:rPr lang="nb-NO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b-NO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C50F39-5FF2-8941-BBF8-A213B9C95D09}" type="slidenum">
              <a:rPr lang="nb-NO"/>
              <a:pPr>
                <a:defRPr/>
              </a:pPr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400565880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Overskrift, tekst, bu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2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3565F50D-E24E-A34E-8227-F22B44E83CAE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3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804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bunntekst</a:t>
            </a:r>
          </a:p>
        </p:txBody>
      </p:sp>
      <p:sp>
        <p:nvSpPr>
          <p:cNvPr id="14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82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  <p:sp>
        <p:nvSpPr>
          <p:cNvPr id="11" name="Plassholder for innhold 3"/>
          <p:cNvSpPr>
            <a:spLocks noGrp="1"/>
          </p:cNvSpPr>
          <p:nvPr>
            <p:ph sz="quarter" idx="10" hasCustomPrompt="1"/>
          </p:nvPr>
        </p:nvSpPr>
        <p:spPr>
          <a:xfrm>
            <a:off x="251527" y="1167594"/>
            <a:ext cx="8626847" cy="3427030"/>
          </a:xfrm>
        </p:spPr>
        <p:txBody>
          <a:bodyPr/>
          <a:lstStyle>
            <a:lvl1pPr rtl="0">
              <a:defRPr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</p:txBody>
      </p:sp>
    </p:spTree>
    <p:extLst>
      <p:ext uri="{BB962C8B-B14F-4D97-AF65-F5344CB8AC3E}">
        <p14:creationId xmlns:p14="http://schemas.microsoft.com/office/powerpoint/2010/main" val="1518583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, tekst, bue, linj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251520" y="1167594"/>
            <a:ext cx="8640960" cy="3427030"/>
          </a:xfrm>
        </p:spPr>
        <p:txBody>
          <a:bodyPr/>
          <a:lstStyle>
            <a:lvl1pPr rtl="0">
              <a:defRPr lang="nb-NO" sz="2000" b="0" i="0" u="none" strike="noStrike" baseline="0" smtClean="0"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  <a:p>
            <a:pPr rtl="0"/>
            <a:endParaRPr lang="nb-NO" sz="2000" b="0" i="0" u="none" strike="noStrike" kern="1200" baseline="0" dirty="0">
              <a:solidFill>
                <a:srgbClr val="6F7985"/>
              </a:solidFill>
              <a:latin typeface="+mn-lt"/>
            </a:endParaRPr>
          </a:p>
        </p:txBody>
      </p:sp>
      <p:sp>
        <p:nvSpPr>
          <p:cNvPr id="8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b="0"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12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C255572B-F0D6-B24F-9C0B-21AFE8B64F1F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3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bunntekst</a:t>
            </a:r>
          </a:p>
        </p:txBody>
      </p:sp>
      <p:sp>
        <p:nvSpPr>
          <p:cNvPr id="14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202267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, tekst, linj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251520" y="1165158"/>
            <a:ext cx="8645462" cy="3429467"/>
          </a:xfrm>
        </p:spPr>
        <p:txBody>
          <a:bodyPr/>
          <a:lstStyle>
            <a:lvl1pPr marL="342900" indent="-342900" rtl="0">
              <a:buFont typeface="Arial" panose="020B0604020202020204" pitchFamily="34" charset="0"/>
              <a:buChar char="•"/>
              <a:defRPr lang="nb-NO" sz="2000" b="0" i="0" u="none" strike="noStrike" baseline="0" smtClean="0"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</p:txBody>
      </p:sp>
      <p:sp>
        <p:nvSpPr>
          <p:cNvPr id="16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BD516B9A-DF25-C648-B1FB-6153C6401D8D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9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bunntekst</a:t>
            </a:r>
          </a:p>
        </p:txBody>
      </p:sp>
      <p:sp>
        <p:nvSpPr>
          <p:cNvPr id="10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64277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, tekst, linje - hvit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251520" y="1165158"/>
            <a:ext cx="8645462" cy="3429467"/>
          </a:xfrm>
        </p:spPr>
        <p:txBody>
          <a:bodyPr/>
          <a:lstStyle>
            <a:lvl1pPr marL="342900" indent="-342900" rtl="0">
              <a:buFont typeface="Arial" panose="020B0604020202020204" pitchFamily="34" charset="0"/>
              <a:buChar char="•"/>
              <a:defRPr lang="nb-NO" sz="2000" b="0" i="0" u="none" strike="noStrike" baseline="0" smtClean="0"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</p:txBody>
      </p:sp>
      <p:sp>
        <p:nvSpPr>
          <p:cNvPr id="16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BD516B9A-DF25-C648-B1FB-6153C6401D8D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9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bunntekst</a:t>
            </a:r>
          </a:p>
        </p:txBody>
      </p:sp>
      <p:sp>
        <p:nvSpPr>
          <p:cNvPr id="10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/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, tekst, prikkebakgrun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251520" y="1165158"/>
            <a:ext cx="8645462" cy="3429467"/>
          </a:xfrm>
        </p:spPr>
        <p:txBody>
          <a:bodyPr/>
          <a:lstStyle>
            <a:lvl1pPr marL="342900" indent="-342900" rtl="0">
              <a:buFont typeface="Arial" panose="020B0604020202020204" pitchFamily="34" charset="0"/>
              <a:buChar char="•"/>
              <a:defRPr lang="nb-NO" sz="2000" b="0" i="0" u="none" strike="noStrike" baseline="0" smtClean="0"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</p:txBody>
      </p:sp>
      <p:sp>
        <p:nvSpPr>
          <p:cNvPr id="16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F55A70F0-CEE5-C244-A6B7-F1159D385FA0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9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bunntekst</a:t>
            </a:r>
          </a:p>
        </p:txBody>
      </p:sp>
      <p:sp>
        <p:nvSpPr>
          <p:cNvPr id="10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7821911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llomslide 1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 hasCustomPrompt="1"/>
          </p:nvPr>
        </p:nvSpPr>
        <p:spPr>
          <a:xfrm>
            <a:off x="2699792" y="1851672"/>
            <a:ext cx="6192688" cy="1008112"/>
          </a:xfrm>
        </p:spPr>
        <p:txBody>
          <a:bodyPr lIns="0">
            <a:normAutofit/>
          </a:bodyPr>
          <a:lstStyle>
            <a:lvl1pPr algn="l">
              <a:defRPr sz="3600" b="1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Forside</a:t>
            </a:r>
          </a:p>
        </p:txBody>
      </p:sp>
      <p:sp>
        <p:nvSpPr>
          <p:cNvPr id="6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2699792" y="2859784"/>
            <a:ext cx="6192688" cy="1152128"/>
          </a:xfrm>
        </p:spPr>
        <p:txBody>
          <a:bodyPr lIns="0">
            <a:normAutofit/>
          </a:bodyPr>
          <a:lstStyle>
            <a:lvl1pPr marL="0" indent="0" algn="l">
              <a:buNone/>
              <a:defRPr sz="2800" b="1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Tittel</a:t>
            </a:r>
          </a:p>
        </p:txBody>
      </p:sp>
      <p:sp>
        <p:nvSpPr>
          <p:cNvPr id="9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FF6ED3CE-0CA7-D942-857C-5A19DF3B8925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1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04198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skrift, tekst, S-bakgrun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ssholder for innhold 2"/>
          <p:cNvSpPr>
            <a:spLocks noGrp="1"/>
          </p:cNvSpPr>
          <p:nvPr>
            <p:ph idx="1" hasCustomPrompt="1"/>
          </p:nvPr>
        </p:nvSpPr>
        <p:spPr>
          <a:xfrm>
            <a:off x="251522" y="1165158"/>
            <a:ext cx="8636795" cy="3429467"/>
          </a:xfrm>
        </p:spPr>
        <p:txBody>
          <a:bodyPr/>
          <a:lstStyle>
            <a:lvl1pPr rtl="0">
              <a:defRPr lang="nb-NO" sz="2000" b="0" i="0" u="none" strike="noStrike" baseline="0" smtClean="0"/>
            </a:lvl1pPr>
          </a:lstStyle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Klikk for å legge til tekst</a:t>
            </a:r>
          </a:p>
          <a:p>
            <a:pPr rtl="0"/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For å endre bakgrunn på lysbilde velger du ”Nytt lysbilde” </a:t>
            </a:r>
            <a:b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</a:br>
            <a:r>
              <a:rPr lang="nb-NO" sz="2000" b="0" i="0" u="none" strike="noStrike" kern="1200" baseline="0" dirty="0">
                <a:solidFill>
                  <a:srgbClr val="6F7985"/>
                </a:solidFill>
                <a:latin typeface="+mn-lt"/>
              </a:rPr>
              <a:t>fra båndet i hovedmenyen</a:t>
            </a:r>
          </a:p>
        </p:txBody>
      </p:sp>
      <p:sp>
        <p:nvSpPr>
          <p:cNvPr id="16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nb-NO" smtClean="0"/>
              <a:t>Klikk for å redigere tittelstil</a:t>
            </a:r>
            <a:endParaRPr lang="nb-NO" dirty="0"/>
          </a:p>
        </p:txBody>
      </p:sp>
      <p:sp>
        <p:nvSpPr>
          <p:cNvPr id="8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F66A1E1D-0F1F-9F4F-93C1-4D66907DDED6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9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/>
              <a:t>bunntekst</a:t>
            </a:r>
            <a:endParaRPr lang="nb-NO" dirty="0"/>
          </a:p>
        </p:txBody>
      </p:sp>
      <p:sp>
        <p:nvSpPr>
          <p:cNvPr id="10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380050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llomslid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tel 1"/>
          <p:cNvSpPr>
            <a:spLocks noGrp="1"/>
          </p:cNvSpPr>
          <p:nvPr>
            <p:ph type="title" hasCustomPrompt="1"/>
          </p:nvPr>
        </p:nvSpPr>
        <p:spPr>
          <a:xfrm>
            <a:off x="2490790" y="2038218"/>
            <a:ext cx="5681613" cy="792088"/>
          </a:xfrm>
        </p:spPr>
        <p:txBody>
          <a:bodyPr lIns="0">
            <a:normAutofit/>
          </a:bodyPr>
          <a:lstStyle>
            <a:lvl1pPr>
              <a:defRPr sz="3600" b="1">
                <a:solidFill>
                  <a:srgbClr val="003283"/>
                </a:solidFill>
              </a:defRPr>
            </a:lvl1pPr>
          </a:lstStyle>
          <a:p>
            <a:r>
              <a:rPr lang="nb-NO" dirty="0"/>
              <a:t>Forside</a:t>
            </a:r>
          </a:p>
        </p:txBody>
      </p:sp>
      <p:sp>
        <p:nvSpPr>
          <p:cNvPr id="9" name="Undertittel 2"/>
          <p:cNvSpPr>
            <a:spLocks noGrp="1"/>
          </p:cNvSpPr>
          <p:nvPr>
            <p:ph type="subTitle" idx="1" hasCustomPrompt="1"/>
          </p:nvPr>
        </p:nvSpPr>
        <p:spPr>
          <a:xfrm>
            <a:off x="2490790" y="2830305"/>
            <a:ext cx="5681613" cy="648073"/>
          </a:xfrm>
        </p:spPr>
        <p:txBody>
          <a:bodyPr lIns="0">
            <a:normAutofit/>
          </a:bodyPr>
          <a:lstStyle>
            <a:lvl1pPr marL="0" indent="0" algn="l">
              <a:buNone/>
              <a:defRPr sz="2800" b="1">
                <a:solidFill>
                  <a:srgbClr val="003283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b-NO" dirty="0"/>
              <a:t>Tittel</a:t>
            </a:r>
          </a:p>
        </p:txBody>
      </p:sp>
      <p:sp>
        <p:nvSpPr>
          <p:cNvPr id="10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1DC34291-A6B9-0342-B083-FDDE93D499F5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2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74728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image" Target="../media/image14.png"/><Relationship Id="rId5" Type="http://schemas.openxmlformats.org/officeDocument/2006/relationships/slideLayout" Target="../slideLayouts/slideLayout21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486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251520" y="1113588"/>
            <a:ext cx="8640960" cy="3481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13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1"/>
                </a:solidFill>
              </a:defRPr>
            </a:lvl1pPr>
          </a:lstStyle>
          <a:p>
            <a:fld id="{57B9262F-47BA-5C4B-A100-764F7B60BA89}" type="datetime1">
              <a:rPr lang="nb-NO" smtClean="0"/>
              <a:t>01.11.2018</a:t>
            </a:fld>
            <a:endParaRPr lang="nb-NO" dirty="0"/>
          </a:p>
        </p:txBody>
      </p:sp>
      <p:sp>
        <p:nvSpPr>
          <p:cNvPr id="14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r>
              <a:rPr lang="nb-NO" dirty="0"/>
              <a:t>bunntekst</a:t>
            </a:r>
          </a:p>
        </p:txBody>
      </p:sp>
      <p:sp>
        <p:nvSpPr>
          <p:cNvPr id="15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1"/>
                </a:solidFill>
              </a:defRPr>
            </a:lvl1pPr>
          </a:lstStyle>
          <a:p>
            <a:fld id="{A67513C0-5F9E-431D-A218-42A3D8B9E734}" type="slidenum">
              <a:rPr lang="nb-NO" smtClean="0"/>
              <a:pPr/>
              <a:t>‹#›</a:t>
            </a:fld>
            <a:endParaRPr lang="nb-NO" dirty="0"/>
          </a:p>
        </p:txBody>
      </p:sp>
      <p:pic>
        <p:nvPicPr>
          <p:cNvPr id="9" name="Bilde 8"/>
          <p:cNvPicPr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0205" y="120179"/>
            <a:ext cx="1843969" cy="216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705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8" r:id="rId2"/>
    <p:sldLayoutId id="2147483661" r:id="rId3"/>
    <p:sldLayoutId id="2147483665" r:id="rId4"/>
    <p:sldLayoutId id="2147483669" r:id="rId5"/>
    <p:sldLayoutId id="2147483667" r:id="rId6"/>
    <p:sldLayoutId id="2147483660" r:id="rId7"/>
    <p:sldLayoutId id="2147483664" r:id="rId8"/>
    <p:sldLayoutId id="2147483663" r:id="rId9"/>
    <p:sldLayoutId id="2147483662" r:id="rId10"/>
    <p:sldLayoutId id="2147483649" r:id="rId11"/>
    <p:sldLayoutId id="2147483670" r:id="rId12"/>
    <p:sldLayoutId id="2147483671" r:id="rId13"/>
    <p:sldLayoutId id="2147483688" r:id="rId14"/>
    <p:sldLayoutId id="2147483691" r:id="rId15"/>
    <p:sldLayoutId id="2147483693" r:id="rId16"/>
  </p:sldLayoutIdLst>
  <p:hf hdr="0" ftr="0" dt="0"/>
  <p:txStyles>
    <p:titleStyle>
      <a:lvl1pPr algn="l" defTabSz="914400" rtl="0" eaLnBrk="1" latinLnBrk="0" hangingPunct="1">
        <a:spcBef>
          <a:spcPct val="0"/>
        </a:spcBef>
        <a:buNone/>
        <a:defRPr sz="3200" b="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ssholder for tittel 1"/>
          <p:cNvSpPr>
            <a:spLocks noGrp="1"/>
          </p:cNvSpPr>
          <p:nvPr>
            <p:ph type="title"/>
          </p:nvPr>
        </p:nvSpPr>
        <p:spPr>
          <a:xfrm>
            <a:off x="251520" y="519522"/>
            <a:ext cx="8640960" cy="48605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b-NO" dirty="0" smtClean="0"/>
              <a:t>Klikk for å redigere tittelstil</a:t>
            </a:r>
            <a:endParaRPr lang="nb-NO" dirty="0"/>
          </a:p>
        </p:txBody>
      </p:sp>
      <p:sp>
        <p:nvSpPr>
          <p:cNvPr id="3" name="Plassholder for tekst 2"/>
          <p:cNvSpPr>
            <a:spLocks noGrp="1"/>
          </p:cNvSpPr>
          <p:nvPr>
            <p:ph type="body" idx="1"/>
          </p:nvPr>
        </p:nvSpPr>
        <p:spPr>
          <a:xfrm>
            <a:off x="251520" y="1113588"/>
            <a:ext cx="8640960" cy="34810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b-NO" dirty="0" smtClean="0"/>
              <a:t>Klikk for å redigere tekststiler i malen</a:t>
            </a:r>
          </a:p>
          <a:p>
            <a:pPr lvl="1"/>
            <a:r>
              <a:rPr lang="nb-NO" dirty="0" smtClean="0"/>
              <a:t>Andre nivå</a:t>
            </a:r>
          </a:p>
          <a:p>
            <a:pPr lvl="2"/>
            <a:r>
              <a:rPr lang="nb-NO" dirty="0" smtClean="0"/>
              <a:t>Tredje nivå</a:t>
            </a:r>
          </a:p>
          <a:p>
            <a:pPr lvl="3"/>
            <a:r>
              <a:rPr lang="nb-NO" dirty="0" smtClean="0"/>
              <a:t>Fjerde nivå</a:t>
            </a:r>
          </a:p>
          <a:p>
            <a:pPr lvl="4"/>
            <a:r>
              <a:rPr lang="nb-NO" dirty="0" smtClean="0"/>
              <a:t>Femte nivå</a:t>
            </a:r>
            <a:endParaRPr lang="nb-NO" dirty="0"/>
          </a:p>
        </p:txBody>
      </p:sp>
      <p:sp>
        <p:nvSpPr>
          <p:cNvPr id="13" name="Plassholder for dato 2"/>
          <p:cNvSpPr>
            <a:spLocks noGrp="1"/>
          </p:cNvSpPr>
          <p:nvPr>
            <p:ph type="dt" sz="half" idx="2"/>
          </p:nvPr>
        </p:nvSpPr>
        <p:spPr>
          <a:xfrm>
            <a:off x="244697" y="4729075"/>
            <a:ext cx="1004074" cy="248744"/>
          </a:xfrm>
          <a:prstGeom prst="rect">
            <a:avLst/>
          </a:prstGeom>
        </p:spPr>
        <p:txBody>
          <a:bodyPr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fld id="{47837F12-30DD-4ED5-9308-F0FC799BCF97}" type="datetime1">
              <a:rPr lang="nb-NO" smtClean="0">
                <a:solidFill>
                  <a:srgbClr val="003283"/>
                </a:solidFill>
              </a:rPr>
              <a:pPr/>
              <a:t>01.11.2018</a:t>
            </a:fld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4" name="Plassholder for bunntekst 3"/>
          <p:cNvSpPr>
            <a:spLocks noGrp="1"/>
          </p:cNvSpPr>
          <p:nvPr>
            <p:ph type="ftr" sz="quarter" idx="3"/>
          </p:nvPr>
        </p:nvSpPr>
        <p:spPr>
          <a:xfrm>
            <a:off x="1368798" y="4729075"/>
            <a:ext cx="6928123" cy="244028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r>
              <a:rPr lang="nb-NO" dirty="0" smtClean="0">
                <a:solidFill>
                  <a:srgbClr val="003283"/>
                </a:solidFill>
              </a:rPr>
              <a:t>bunntekst</a:t>
            </a: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15" name="Plassholder for lysbildenummer 4"/>
          <p:cNvSpPr>
            <a:spLocks noGrp="1"/>
          </p:cNvSpPr>
          <p:nvPr>
            <p:ph type="sldNum" sz="quarter" idx="4"/>
          </p:nvPr>
        </p:nvSpPr>
        <p:spPr>
          <a:xfrm>
            <a:off x="8442776" y="4733282"/>
            <a:ext cx="435593" cy="239820"/>
          </a:xfrm>
          <a:prstGeom prst="rect">
            <a:avLst/>
          </a:prstGeom>
        </p:spPr>
        <p:txBody>
          <a:bodyPr anchor="ctr" anchorCtr="0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fld id="{A67513C0-5F9E-431D-A218-42A3D8B9E734}" type="slidenum">
              <a:rPr lang="nb-NO" smtClean="0">
                <a:solidFill>
                  <a:srgbClr val="003283"/>
                </a:solidFill>
              </a:rPr>
              <a:pPr/>
              <a:t>‹#›</a:t>
            </a:fld>
            <a:endParaRPr lang="nb-NO" dirty="0">
              <a:solidFill>
                <a:srgbClr val="003283"/>
              </a:solidFill>
            </a:endParaRPr>
          </a:p>
        </p:txBody>
      </p:sp>
      <p:pic>
        <p:nvPicPr>
          <p:cNvPr id="7" name="Bilde 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3355" y="175280"/>
            <a:ext cx="2005013" cy="176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44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9" r:id="rId8"/>
    <p:sldLayoutId id="2147483692" r:id="rId9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8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6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400"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1400"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7" Type="http://schemas.openxmlformats.org/officeDocument/2006/relationships/image" Target="../media/image3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hyperlink" Target="http://www.bing.com/images/search?q=filterbriller&amp;view=detailv2&amp;&amp;id=009A405508DBB220FEB69C7C2DE9E2F13D7F6F4B&amp;selectedIndex=1&amp;ccid=EJqyqApB&amp;simid=608030605453230522&amp;thid=OIP.M109ab2a80a413f80cd4ed81e0662693do0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4.png"/><Relationship Id="rId4" Type="http://schemas.openxmlformats.org/officeDocument/2006/relationships/hyperlink" Target="http://no.wikipedia.org/wiki/Fil:IPhone_4S_No_shadow.png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unnaas.no/" TargetMode="Externa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0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lhl.no/" TargetMode="External"/><Relationship Id="rId5" Type="http://schemas.openxmlformats.org/officeDocument/2006/relationships/image" Target="../media/image41.png"/><Relationship Id="rId10" Type="http://schemas.openxmlformats.org/officeDocument/2006/relationships/hyperlink" Target="http://www.sunnaas.no/" TargetMode="External"/><Relationship Id="rId4" Type="http://schemas.openxmlformats.org/officeDocument/2006/relationships/hyperlink" Target="http://www.mf.gu.se/" TargetMode="External"/><Relationship Id="rId9" Type="http://schemas.openxmlformats.org/officeDocument/2006/relationships/image" Target="../media/image4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unnaas.no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sz="2000" dirty="0" smtClean="0"/>
              <a:t>Victoria </a:t>
            </a:r>
            <a:r>
              <a:rPr lang="nb-NO" sz="2000" dirty="0" err="1" smtClean="0"/>
              <a:t>Nestaas</a:t>
            </a:r>
            <a:r>
              <a:rPr lang="nb-NO" sz="2000" dirty="0" smtClean="0"/>
              <a:t> Vogt, ergoterapeut</a:t>
            </a:r>
            <a:r>
              <a:rPr lang="nb-NO" sz="2000" dirty="0"/>
              <a:t/>
            </a:r>
            <a:br>
              <a:rPr lang="nb-NO" sz="2000" dirty="0"/>
            </a:br>
            <a:r>
              <a:rPr lang="nb-NO" sz="2000" dirty="0"/>
              <a:t>Benedicte Bjordal, </a:t>
            </a:r>
            <a:r>
              <a:rPr lang="nb-NO" sz="2000" dirty="0" smtClean="0"/>
              <a:t>ergoterapeut</a:t>
            </a:r>
            <a:r>
              <a:rPr lang="nb-NO" sz="2000" dirty="0"/>
              <a:t/>
            </a:r>
            <a:br>
              <a:rPr lang="nb-NO" sz="2000" dirty="0"/>
            </a:br>
            <a:r>
              <a:rPr lang="nb-NO" sz="2000" dirty="0" smtClean="0"/>
              <a:t>Avdeling </a:t>
            </a:r>
            <a:r>
              <a:rPr lang="nb-NO" sz="2000" dirty="0"/>
              <a:t>for kognitiv </a:t>
            </a:r>
            <a:r>
              <a:rPr lang="nb-NO" sz="2000" dirty="0" smtClean="0"/>
              <a:t>rehabilitering, Sunnaas sykehus HF</a:t>
            </a:r>
            <a:r>
              <a:rPr lang="nb-NO" sz="2000" dirty="0"/>
              <a:t/>
            </a:r>
            <a:br>
              <a:rPr lang="nb-NO" sz="2000" dirty="0"/>
            </a:br>
            <a:endParaRPr lang="nb-NO" sz="2000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nb-NO" sz="1800" dirty="0" smtClean="0"/>
              <a:t>De usynlige vanskene – Kognitiv rehabilitering, </a:t>
            </a:r>
          </a:p>
          <a:p>
            <a:r>
              <a:rPr lang="nb-NO" sz="1800" dirty="0" smtClean="0"/>
              <a:t>Rikshospitalet, 02.11.2018</a:t>
            </a:r>
            <a:endParaRPr lang="nb-NO" sz="1800" dirty="0"/>
          </a:p>
        </p:txBody>
      </p:sp>
    </p:spTree>
    <p:extLst>
      <p:ext uri="{BB962C8B-B14F-4D97-AF65-F5344CB8AC3E}">
        <p14:creationId xmlns:p14="http://schemas.microsoft.com/office/powerpoint/2010/main" val="164945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24674" y="155455"/>
            <a:ext cx="8640960" cy="540060"/>
          </a:xfrm>
        </p:spPr>
        <p:txBody>
          <a:bodyPr>
            <a:normAutofit/>
          </a:bodyPr>
          <a:lstStyle/>
          <a:p>
            <a:pPr algn="ctr"/>
            <a:r>
              <a:rPr lang="nb-NO" sz="2900" b="1" dirty="0" err="1" smtClean="0"/>
              <a:t>Fatigue</a:t>
            </a:r>
            <a:endParaRPr lang="nb-NO" b="1" dirty="0"/>
          </a:p>
        </p:txBody>
      </p:sp>
      <p:sp>
        <p:nvSpPr>
          <p:cNvPr id="5" name="Rektangel 4"/>
          <p:cNvSpPr/>
          <p:nvPr/>
        </p:nvSpPr>
        <p:spPr>
          <a:xfrm>
            <a:off x="279831" y="884691"/>
            <a:ext cx="8296902" cy="34624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nb-NO" sz="11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dirty="0" err="1" smtClean="0"/>
              <a:t>Fatigue</a:t>
            </a:r>
            <a:r>
              <a:rPr lang="nb-NO" sz="2000" dirty="0" smtClean="0"/>
              <a:t> er en subjektiv opplevelse av utmattelse og redusert kapasitet</a:t>
            </a:r>
          </a:p>
          <a:p>
            <a:endParaRPr lang="nb-NO" sz="2000" dirty="0" smtClean="0"/>
          </a:p>
          <a:p>
            <a:endParaRPr lang="nb-NO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dirty="0" err="1" smtClean="0"/>
              <a:t>Fatigue</a:t>
            </a:r>
            <a:r>
              <a:rPr lang="nb-NO" sz="2000" dirty="0" smtClean="0"/>
              <a:t> skiller seg fra vanlig tretthet</a:t>
            </a:r>
          </a:p>
          <a:p>
            <a:endParaRPr lang="nb-NO" sz="2000" dirty="0" smtClean="0"/>
          </a:p>
          <a:p>
            <a:endParaRPr lang="nb-NO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dirty="0" err="1" smtClean="0"/>
              <a:t>Fatigue</a:t>
            </a:r>
            <a:r>
              <a:rPr lang="nb-NO" sz="2000" dirty="0" smtClean="0"/>
              <a:t> påvirkes av mange ulike faktorer</a:t>
            </a:r>
          </a:p>
          <a:p>
            <a:endParaRPr lang="nb-NO" sz="2400" dirty="0" smtClean="0"/>
          </a:p>
          <a:p>
            <a:endParaRPr lang="nb-NO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2000" dirty="0" err="1" smtClean="0"/>
              <a:t>Fatigue</a:t>
            </a:r>
            <a:r>
              <a:rPr lang="nb-NO" sz="2000" dirty="0" smtClean="0"/>
              <a:t> er vanlig etter ervervet hjerneskade</a:t>
            </a:r>
            <a:endParaRPr lang="nb-NO" sz="2400" dirty="0"/>
          </a:p>
        </p:txBody>
      </p:sp>
      <p:pic>
        <p:nvPicPr>
          <p:cNvPr id="6" name="Picture 2" descr="C:\Users\gunhildm.SIKT\AppData\Local\Microsoft\Windows\Temporary Internet Files\Content.Outlook\78UVYLGE\Illustrasjon_fatigue brosjyre (3)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645" y="1845174"/>
            <a:ext cx="3220721" cy="2435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5411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11667" y="316321"/>
            <a:ext cx="8640960" cy="540060"/>
          </a:xfrm>
        </p:spPr>
        <p:txBody>
          <a:bodyPr>
            <a:normAutofit/>
          </a:bodyPr>
          <a:lstStyle/>
          <a:p>
            <a:r>
              <a:rPr lang="nb-NO" sz="2900" b="1" dirty="0" smtClean="0"/>
              <a:t>Anbefalinger </a:t>
            </a:r>
            <a:endParaRPr lang="nb-NO" sz="2900" b="1" dirty="0"/>
          </a:p>
        </p:txBody>
      </p:sp>
      <p:sp>
        <p:nvSpPr>
          <p:cNvPr id="5" name="Plassholder for innhold 2"/>
          <p:cNvSpPr>
            <a:spLocks noGrp="1"/>
          </p:cNvSpPr>
          <p:nvPr/>
        </p:nvSpPr>
        <p:spPr>
          <a:xfrm>
            <a:off x="211667" y="1529946"/>
            <a:ext cx="7041272" cy="298107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1700" b="1" dirty="0" smtClean="0">
                <a:solidFill>
                  <a:schemeClr val="tx1"/>
                </a:solidFill>
              </a:rPr>
              <a:t>Ingen </a:t>
            </a:r>
            <a:r>
              <a:rPr lang="nb-NO" sz="1700" b="1" dirty="0">
                <a:solidFill>
                  <a:schemeClr val="tx1"/>
                </a:solidFill>
              </a:rPr>
              <a:t>spesifikk behandling peker seg </a:t>
            </a:r>
            <a:r>
              <a:rPr lang="nb-NO" sz="1700" b="1" dirty="0" smtClean="0">
                <a:solidFill>
                  <a:schemeClr val="tx1"/>
                </a:solidFill>
              </a:rPr>
              <a:t>ut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1700" b="1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17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1700" b="1" dirty="0" smtClean="0">
                <a:solidFill>
                  <a:schemeClr val="tx1"/>
                </a:solidFill>
              </a:rPr>
              <a:t>Behandling av sekundære faktorer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1700" b="1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17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1700" b="1" dirty="0" smtClean="0">
                <a:solidFill>
                  <a:schemeClr val="tx1"/>
                </a:solidFill>
              </a:rPr>
              <a:t>Psykoedukasjon – Øke kunnskap hos pasienten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1700" b="1" dirty="0" smtClean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b-NO" sz="1700" b="1" dirty="0">
              <a:solidFill>
                <a:schemeClr val="tx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b-NO" sz="1700" b="1" dirty="0" smtClean="0">
                <a:solidFill>
                  <a:schemeClr val="tx1"/>
                </a:solidFill>
              </a:rPr>
              <a:t>Aktivitetsregulering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28733" y="1583325"/>
            <a:ext cx="3414184" cy="22436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204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12</a:t>
            </a:fld>
            <a:endParaRPr lang="nb-NO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608" y="1678340"/>
            <a:ext cx="4397692" cy="280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Plassholder for innhold 3"/>
          <p:cNvSpPr>
            <a:spLocks noGrp="1"/>
          </p:cNvSpPr>
          <p:nvPr>
            <p:ph sz="quarter" idx="10"/>
          </p:nvPr>
        </p:nvSpPr>
        <p:spPr>
          <a:xfrm>
            <a:off x="180340" y="1087161"/>
            <a:ext cx="4084261" cy="3803504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nb-NO" sz="1800" dirty="0" smtClean="0">
                <a:solidFill>
                  <a:schemeClr val="tx1"/>
                </a:solidFill>
              </a:rPr>
              <a:t>Kartlegging</a:t>
            </a:r>
          </a:p>
          <a:p>
            <a:pPr>
              <a:lnSpc>
                <a:spcPct val="150000"/>
              </a:lnSpc>
            </a:pPr>
            <a:r>
              <a:rPr lang="nb-NO" sz="1800" dirty="0" smtClean="0">
                <a:solidFill>
                  <a:schemeClr val="tx1"/>
                </a:solidFill>
              </a:rPr>
              <a:t>Mental </a:t>
            </a:r>
            <a:r>
              <a:rPr lang="nb-NO" sz="1800" dirty="0" err="1" smtClean="0">
                <a:solidFill>
                  <a:schemeClr val="tx1"/>
                </a:solidFill>
              </a:rPr>
              <a:t>Fatigue</a:t>
            </a:r>
            <a:r>
              <a:rPr lang="nb-NO" sz="1800" dirty="0" smtClean="0">
                <a:solidFill>
                  <a:schemeClr val="tx1"/>
                </a:solidFill>
              </a:rPr>
              <a:t> </a:t>
            </a:r>
            <a:r>
              <a:rPr lang="nb-NO" sz="1800" dirty="0" err="1" smtClean="0">
                <a:solidFill>
                  <a:schemeClr val="tx1"/>
                </a:solidFill>
              </a:rPr>
              <a:t>Scale</a:t>
            </a:r>
            <a:r>
              <a:rPr lang="nb-NO" sz="1800" dirty="0" smtClean="0">
                <a:solidFill>
                  <a:schemeClr val="tx1"/>
                </a:solidFill>
              </a:rPr>
              <a:t> (MFS)</a:t>
            </a:r>
          </a:p>
          <a:p>
            <a:pPr>
              <a:lnSpc>
                <a:spcPct val="150000"/>
              </a:lnSpc>
            </a:pPr>
            <a:r>
              <a:rPr lang="nb-NO" sz="1800" dirty="0" smtClean="0">
                <a:solidFill>
                  <a:schemeClr val="tx1"/>
                </a:solidFill>
              </a:rPr>
              <a:t>Kartlegging av daglige aktiviteter</a:t>
            </a:r>
          </a:p>
          <a:p>
            <a:pPr>
              <a:lnSpc>
                <a:spcPct val="150000"/>
              </a:lnSpc>
            </a:pPr>
            <a:endParaRPr lang="nb-NO" sz="1800" dirty="0">
              <a:solidFill>
                <a:schemeClr val="tx1"/>
              </a:solidFill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nb-NO" sz="1800" dirty="0" smtClean="0">
                <a:solidFill>
                  <a:schemeClr val="tx1"/>
                </a:solidFill>
              </a:rPr>
              <a:t>Intervensjon</a:t>
            </a:r>
          </a:p>
          <a:p>
            <a:pPr>
              <a:lnSpc>
                <a:spcPct val="150000"/>
              </a:lnSpc>
            </a:pPr>
            <a:r>
              <a:rPr lang="nb-NO" sz="1800" dirty="0" smtClean="0">
                <a:solidFill>
                  <a:schemeClr val="tx1"/>
                </a:solidFill>
              </a:rPr>
              <a:t>Undervisning</a:t>
            </a:r>
          </a:p>
          <a:p>
            <a:pPr>
              <a:lnSpc>
                <a:spcPct val="150000"/>
              </a:lnSpc>
            </a:pPr>
            <a:r>
              <a:rPr lang="nb-NO" sz="1800" dirty="0" smtClean="0">
                <a:solidFill>
                  <a:schemeClr val="tx1"/>
                </a:solidFill>
              </a:rPr>
              <a:t>Samtale</a:t>
            </a:r>
          </a:p>
          <a:p>
            <a:pPr>
              <a:lnSpc>
                <a:spcPct val="150000"/>
              </a:lnSpc>
            </a:pPr>
            <a:r>
              <a:rPr lang="nb-NO" sz="1800" dirty="0" smtClean="0">
                <a:solidFill>
                  <a:schemeClr val="tx1"/>
                </a:solidFill>
              </a:rPr>
              <a:t>Ukeplan</a:t>
            </a:r>
          </a:p>
          <a:p>
            <a:pPr>
              <a:lnSpc>
                <a:spcPct val="150000"/>
              </a:lnSpc>
            </a:pPr>
            <a:r>
              <a:rPr lang="nb-NO" sz="1800" dirty="0" smtClean="0">
                <a:solidFill>
                  <a:schemeClr val="tx1"/>
                </a:solidFill>
              </a:rPr>
              <a:t>Hvile</a:t>
            </a:r>
          </a:p>
          <a:p>
            <a:pPr>
              <a:lnSpc>
                <a:spcPct val="150000"/>
              </a:lnSpc>
            </a:pPr>
            <a:r>
              <a:rPr lang="nb-NO" sz="1800" dirty="0" smtClean="0">
                <a:solidFill>
                  <a:schemeClr val="tx1"/>
                </a:solidFill>
              </a:rPr>
              <a:t>Prioritere</a:t>
            </a:r>
          </a:p>
          <a:p>
            <a:pPr>
              <a:lnSpc>
                <a:spcPct val="150000"/>
              </a:lnSpc>
            </a:pPr>
            <a:endParaRPr lang="nb-NO" sz="1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nb-NO" sz="1800" dirty="0" smtClean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endParaRPr lang="nb-NO" sz="1800" dirty="0" smtClean="0">
              <a:solidFill>
                <a:schemeClr val="tx1"/>
              </a:solidFill>
            </a:endParaRPr>
          </a:p>
          <a:p>
            <a:endParaRPr lang="nb-NO" b="1" dirty="0">
              <a:solidFill>
                <a:schemeClr val="tx1"/>
              </a:solidFill>
            </a:endParaRPr>
          </a:p>
        </p:txBody>
      </p:sp>
      <p:sp>
        <p:nvSpPr>
          <p:cNvPr id="10" name="Tittel 1"/>
          <p:cNvSpPr>
            <a:spLocks noGrp="1"/>
          </p:cNvSpPr>
          <p:nvPr/>
        </p:nvSpPr>
        <p:spPr>
          <a:xfrm>
            <a:off x="180340" y="208615"/>
            <a:ext cx="8640960" cy="8100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nb-NO" sz="3800" b="1" dirty="0" smtClean="0"/>
              <a:t>Øke bevisstheten om egen </a:t>
            </a:r>
            <a:r>
              <a:rPr lang="nb-NO" sz="3800" b="1" dirty="0" err="1" smtClean="0"/>
              <a:t>fatigue</a:t>
            </a:r>
            <a:r>
              <a:rPr lang="nb-NO" sz="3800" b="1" dirty="0" smtClean="0"/>
              <a:t> og aktivitetsregulering</a:t>
            </a:r>
          </a:p>
        </p:txBody>
      </p:sp>
    </p:spTree>
    <p:extLst>
      <p:ext uri="{BB962C8B-B14F-4D97-AF65-F5344CB8AC3E}">
        <p14:creationId xmlns:p14="http://schemas.microsoft.com/office/powerpoint/2010/main" val="3182983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err="1" smtClean="0"/>
              <a:t>Neglekt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13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3411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34587" y="223188"/>
            <a:ext cx="8640960" cy="665811"/>
          </a:xfrm>
        </p:spPr>
        <p:txBody>
          <a:bodyPr>
            <a:normAutofit fontScale="90000"/>
          </a:bodyPr>
          <a:lstStyle/>
          <a:p>
            <a:pPr algn="ctr"/>
            <a:r>
              <a:rPr lang="nb-NO" b="1" dirty="0" err="1" smtClean="0"/>
              <a:t>Neglekt</a:t>
            </a:r>
            <a:r>
              <a:rPr lang="nb-NO" b="1" dirty="0" smtClean="0"/>
              <a:t/>
            </a:r>
            <a:br>
              <a:rPr lang="nb-NO" b="1" dirty="0" smtClean="0"/>
            </a:br>
            <a:endParaRPr lang="nb-NO" sz="2700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14</a:t>
            </a:fld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10"/>
          </p:nvPr>
        </p:nvSpPr>
        <p:spPr>
          <a:xfrm>
            <a:off x="251521" y="1167594"/>
            <a:ext cx="8626847" cy="1347006"/>
          </a:xfrm>
        </p:spPr>
        <p:txBody>
          <a:bodyPr/>
          <a:lstStyle/>
          <a:p>
            <a:r>
              <a:rPr lang="nb-NO" b="1" dirty="0" smtClean="0">
                <a:solidFill>
                  <a:schemeClr val="tx1"/>
                </a:solidFill>
              </a:rPr>
              <a:t>Redusert oppmerksomhet mot egen kroppe eller rommet på den ene siden.</a:t>
            </a:r>
          </a:p>
          <a:p>
            <a:pPr marL="0" indent="0">
              <a:buNone/>
            </a:pPr>
            <a:endParaRPr lang="nb-NO" b="1" dirty="0" smtClean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Kan opptre som </a:t>
            </a:r>
            <a:r>
              <a:rPr lang="nb-NO" b="1" i="1" dirty="0" err="1" smtClean="0">
                <a:solidFill>
                  <a:schemeClr val="tx1"/>
                </a:solidFill>
              </a:rPr>
              <a:t>kroppsneglekt</a:t>
            </a:r>
            <a:r>
              <a:rPr lang="nb-NO" b="1" dirty="0" smtClean="0">
                <a:solidFill>
                  <a:schemeClr val="tx1"/>
                </a:solidFill>
              </a:rPr>
              <a:t> og </a:t>
            </a:r>
            <a:r>
              <a:rPr lang="nb-NO" b="1" i="1" dirty="0" smtClean="0">
                <a:solidFill>
                  <a:schemeClr val="tx1"/>
                </a:solidFill>
              </a:rPr>
              <a:t>visuell </a:t>
            </a:r>
            <a:r>
              <a:rPr lang="nb-NO" b="1" i="1" dirty="0" err="1" smtClean="0">
                <a:solidFill>
                  <a:schemeClr val="tx1"/>
                </a:solidFill>
              </a:rPr>
              <a:t>neglekt</a:t>
            </a:r>
            <a:endParaRPr lang="nb-NO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nb-NO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P:\Godkjente bilder - shutterstock\shutterstock_9846170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838197" y="2731027"/>
            <a:ext cx="2802469" cy="1869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P:\Godkjente bilder - shutterstock\shutterstock_64829930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533" y="2579421"/>
            <a:ext cx="3048000" cy="1974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9959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83820" y="221940"/>
            <a:ext cx="9144000" cy="540060"/>
          </a:xfrm>
        </p:spPr>
        <p:txBody>
          <a:bodyPr>
            <a:normAutofit fontScale="90000"/>
          </a:bodyPr>
          <a:lstStyle/>
          <a:p>
            <a:pPr algn="ctr"/>
            <a:r>
              <a:rPr lang="nb-NO" b="1" dirty="0" smtClean="0"/>
              <a:t>«Fyrtårnet»</a:t>
            </a:r>
            <a:endParaRPr lang="nb-NO" b="1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15</a:t>
            </a:fld>
            <a:endParaRPr lang="nb-NO" dirty="0"/>
          </a:p>
        </p:txBody>
      </p:sp>
      <p:pic>
        <p:nvPicPr>
          <p:cNvPr id="5122" name="Picture 2" descr="P:\Godkjente bilder - shutterstock\shutterstock_114264609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2563" y="1131570"/>
            <a:ext cx="3832860" cy="3832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6212" y="2907722"/>
            <a:ext cx="2060848" cy="19671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Plassholder for innhold 3"/>
          <p:cNvSpPr>
            <a:spLocks noGrp="1"/>
          </p:cNvSpPr>
          <p:nvPr/>
        </p:nvSpPr>
        <p:spPr>
          <a:xfrm>
            <a:off x="258576" y="939658"/>
            <a:ext cx="4479679" cy="3264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nb-NO" dirty="0" smtClean="0"/>
              <a:t>Se over mot den siden man overser</a:t>
            </a:r>
          </a:p>
          <a:p>
            <a:pPr marL="285750" indent="-285750">
              <a:lnSpc>
                <a:spcPct val="200000"/>
              </a:lnSpc>
              <a:buFont typeface="Arial" panose="020B0604020202020204" pitchFamily="34" charset="0"/>
              <a:buChar char="•"/>
            </a:pPr>
            <a:endParaRPr lang="nb-NO" dirty="0" smtClean="0"/>
          </a:p>
          <a:p>
            <a:pPr marL="285750" indent="-285750">
              <a:lnSpc>
                <a:spcPct val="200000"/>
              </a:lnSpc>
              <a:buFont typeface="Arial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Øynene </a:t>
            </a:r>
            <a:r>
              <a:rPr lang="nb-NO" dirty="0"/>
              <a:t>=</a:t>
            </a:r>
            <a:r>
              <a:rPr lang="nb-NO" dirty="0" smtClean="0">
                <a:solidFill>
                  <a:schemeClr val="tx1"/>
                </a:solidFill>
              </a:rPr>
              <a:t> lysene i toppen av fyrtårnet</a:t>
            </a:r>
          </a:p>
          <a:p>
            <a:pPr>
              <a:lnSpc>
                <a:spcPct val="200000"/>
              </a:lnSpc>
            </a:pPr>
            <a:endParaRPr lang="nb-N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619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Oppmerksomhet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b="0" dirty="0"/>
              <a:t>H</a:t>
            </a:r>
            <a:r>
              <a:rPr lang="nb-NO" b="0" dirty="0" smtClean="0"/>
              <a:t>vordan holde fokus?</a:t>
            </a:r>
            <a:endParaRPr lang="nb-NO" b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16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37178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59986" y="654989"/>
            <a:ext cx="8640960" cy="54006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dirty="0" smtClean="0"/>
              <a:t>“</a:t>
            </a:r>
            <a:r>
              <a:rPr lang="en-US" b="1" dirty="0" smtClean="0"/>
              <a:t>Filter for </a:t>
            </a:r>
            <a:r>
              <a:rPr lang="en-US" b="1" dirty="0" err="1" smtClean="0"/>
              <a:t>oppmerksomhet</a:t>
            </a:r>
            <a:r>
              <a:rPr lang="en-US" sz="4400" dirty="0" smtClean="0"/>
              <a:t>”                         </a:t>
            </a:r>
            <a:br>
              <a:rPr lang="en-US" sz="4400" dirty="0" smtClean="0"/>
            </a:br>
            <a:r>
              <a:rPr lang="en-US" sz="2000" dirty="0" smtClean="0"/>
              <a:t> </a:t>
            </a:r>
            <a:r>
              <a:rPr lang="en-US" sz="2000" dirty="0" err="1" smtClean="0"/>
              <a:t>Endringer</a:t>
            </a:r>
            <a:r>
              <a:rPr lang="en-US" sz="2000" dirty="0" smtClean="0"/>
              <a:t> i </a:t>
            </a:r>
            <a:r>
              <a:rPr lang="en-US" sz="2000" dirty="0" err="1" smtClean="0"/>
              <a:t>evnen</a:t>
            </a:r>
            <a:r>
              <a:rPr lang="en-US" sz="2000" dirty="0" smtClean="0"/>
              <a:t> </a:t>
            </a:r>
            <a:r>
              <a:rPr lang="en-US" sz="2000" dirty="0" err="1" smtClean="0"/>
              <a:t>til</a:t>
            </a:r>
            <a:r>
              <a:rPr lang="en-US" sz="2000" dirty="0" smtClean="0"/>
              <a:t> å </a:t>
            </a:r>
            <a:r>
              <a:rPr lang="en-US" sz="2000" dirty="0" err="1" smtClean="0"/>
              <a:t>stenge</a:t>
            </a:r>
            <a:r>
              <a:rPr lang="en-US" sz="2000" dirty="0" smtClean="0"/>
              <a:t> </a:t>
            </a:r>
            <a:r>
              <a:rPr lang="en-US" sz="2000" dirty="0" err="1" smtClean="0"/>
              <a:t>ute</a:t>
            </a:r>
            <a:r>
              <a:rPr lang="en-US" sz="2000" dirty="0" smtClean="0"/>
              <a:t> </a:t>
            </a:r>
            <a:r>
              <a:rPr lang="en-US" sz="2000" dirty="0" err="1" smtClean="0"/>
              <a:t>sanseinntrykk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b="1" dirty="0"/>
              <a:t/>
            </a:r>
            <a:br>
              <a:rPr lang="en-US" sz="2000" b="1" dirty="0"/>
            </a:br>
            <a:r>
              <a:rPr lang="en-US" sz="2400" b="1" dirty="0" smtClean="0"/>
              <a:t>		</a:t>
            </a:r>
            <a:endParaRPr lang="en-US" sz="2400" b="1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6867" y="2063219"/>
            <a:ext cx="3842808" cy="28659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ktangel 2"/>
          <p:cNvSpPr/>
          <p:nvPr/>
        </p:nvSpPr>
        <p:spPr>
          <a:xfrm>
            <a:off x="1720125" y="1489101"/>
            <a:ext cx="7057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b-NO" dirty="0"/>
              <a:t> </a:t>
            </a:r>
            <a:r>
              <a:rPr lang="nb-NO" sz="2000" b="1" dirty="0"/>
              <a:t>Før:</a:t>
            </a:r>
            <a:r>
              <a:rPr lang="nb-NO" dirty="0"/>
              <a:t> </a:t>
            </a:r>
          </a:p>
        </p:txBody>
      </p:sp>
      <p:sp>
        <p:nvSpPr>
          <p:cNvPr id="6" name="Rektangel 5"/>
          <p:cNvSpPr/>
          <p:nvPr/>
        </p:nvSpPr>
        <p:spPr>
          <a:xfrm>
            <a:off x="6427592" y="1498084"/>
            <a:ext cx="878446" cy="40011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b="1" dirty="0"/>
              <a:t> </a:t>
            </a:r>
            <a:r>
              <a:rPr lang="nb-NO" sz="2000" b="1" dirty="0" smtClean="0"/>
              <a:t>Etter: </a:t>
            </a:r>
            <a:endParaRPr lang="nb-NO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8733" y="2063219"/>
            <a:ext cx="3514196" cy="271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483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>
          <a:xfrm>
            <a:off x="251520" y="144780"/>
            <a:ext cx="8640960" cy="914802"/>
          </a:xfrm>
        </p:spPr>
        <p:txBody>
          <a:bodyPr>
            <a:normAutofit fontScale="90000"/>
          </a:bodyPr>
          <a:lstStyle/>
          <a:p>
            <a:pPr algn="ctr"/>
            <a:r>
              <a:rPr lang="nb-NO" b="1" dirty="0" smtClean="0"/>
              <a:t>Strategier</a:t>
            </a:r>
            <a:r>
              <a:rPr lang="nb-NO" dirty="0" smtClean="0"/>
              <a:t>  </a:t>
            </a:r>
            <a:br>
              <a:rPr lang="nb-NO" dirty="0" smtClean="0"/>
            </a:br>
            <a:r>
              <a:rPr lang="nb-NO" sz="2700" dirty="0" smtClean="0"/>
              <a:t>Redusere distraksjoner</a:t>
            </a:r>
            <a:endParaRPr lang="nb-NO" sz="2700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18</a:t>
            </a:fld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10"/>
          </p:nvPr>
        </p:nvSpPr>
        <p:spPr>
          <a:xfrm>
            <a:off x="186267" y="1167594"/>
            <a:ext cx="4055533" cy="3427030"/>
          </a:xfrm>
        </p:spPr>
        <p:txBody>
          <a:bodyPr>
            <a:normAutofit fontScale="85000" lnSpcReduction="10000"/>
          </a:bodyPr>
          <a:lstStyle/>
          <a:p>
            <a:pPr>
              <a:buFont typeface="Arial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Fjerne forstyrrende elementer/ ha orden rundt seg </a:t>
            </a:r>
          </a:p>
          <a:p>
            <a:pPr>
              <a:buFont typeface="Arial" charset="0"/>
              <a:buChar char="•"/>
            </a:pPr>
            <a:endParaRPr lang="nb-NO" dirty="0" smtClean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Plassering i rommet</a:t>
            </a:r>
          </a:p>
          <a:p>
            <a:pPr marL="0" indent="0">
              <a:buNone/>
            </a:pPr>
            <a:endParaRPr lang="nb-NO" dirty="0" smtClean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Jobbe </a:t>
            </a:r>
            <a:r>
              <a:rPr lang="nb-NO" dirty="0">
                <a:solidFill>
                  <a:schemeClr val="tx1"/>
                </a:solidFill>
              </a:rPr>
              <a:t>med en ting av </a:t>
            </a:r>
            <a:r>
              <a:rPr lang="nb-NO" dirty="0" smtClean="0">
                <a:solidFill>
                  <a:schemeClr val="tx1"/>
                </a:solidFill>
              </a:rPr>
              <a:t>gangen</a:t>
            </a:r>
          </a:p>
          <a:p>
            <a:pPr>
              <a:buFont typeface="Arial" charset="0"/>
              <a:buChar char="•"/>
            </a:pPr>
            <a:endParaRPr lang="nb-NO" dirty="0" smtClean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Sette av god tid (unngå stress)</a:t>
            </a:r>
          </a:p>
          <a:p>
            <a:pPr>
              <a:buFont typeface="Arial" charset="0"/>
              <a:buChar char="•"/>
            </a:pPr>
            <a:endParaRPr lang="nb-NO" dirty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Pauser/avbrekk</a:t>
            </a:r>
          </a:p>
          <a:p>
            <a:pPr marL="0" indent="0">
              <a:buNone/>
            </a:pPr>
            <a:endParaRPr lang="nb-NO" dirty="0" smtClean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</a:pPr>
            <a:r>
              <a:rPr lang="nb-NO" dirty="0" smtClean="0">
                <a:solidFill>
                  <a:schemeClr val="tx1"/>
                </a:solidFill>
              </a:rPr>
              <a:t>Fjerne forstyrrende lyd og lys</a:t>
            </a:r>
            <a:endParaRPr lang="nb-NO" dirty="0">
              <a:solidFill>
                <a:schemeClr val="tx1"/>
              </a:solidFill>
            </a:endParaRPr>
          </a:p>
          <a:p>
            <a:pPr>
              <a:buFont typeface="Arial" charset="0"/>
              <a:buChar char="•"/>
            </a:pPr>
            <a:endParaRPr lang="nb-NO" dirty="0" smtClean="0"/>
          </a:p>
          <a:p>
            <a:pPr>
              <a:buFont typeface="Arial" charset="0"/>
              <a:buChar char="•"/>
            </a:pPr>
            <a:endParaRPr lang="nb-NO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7916" y="3370542"/>
            <a:ext cx="1428749" cy="4964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Plassholder for innhold 2"/>
          <p:cNvSpPr>
            <a:spLocks noGrp="1"/>
          </p:cNvSpPr>
          <p:nvPr/>
        </p:nvSpPr>
        <p:spPr>
          <a:xfrm>
            <a:off x="4449699" y="4025367"/>
            <a:ext cx="1428750" cy="33535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1600" b="1" dirty="0" smtClean="0">
                <a:solidFill>
                  <a:schemeClr val="tx1"/>
                </a:solidFill>
              </a:rPr>
              <a:t>Filterpropper</a:t>
            </a:r>
          </a:p>
        </p:txBody>
      </p:sp>
      <p:pic>
        <p:nvPicPr>
          <p:cNvPr id="8" name="Picture 4" descr="http://tse1.mm.bing.net/th?&amp;id=OIP.M109ab2a80a413f80cd4ed81e0662693do0&amp;w=299&amp;h=129&amp;c=0&amp;pid=1.9&amp;rs=0&amp;p=0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8797" y="3369085"/>
            <a:ext cx="1488545" cy="481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Plassholder for innhold 2"/>
          <p:cNvSpPr>
            <a:spLocks noGrp="1"/>
          </p:cNvSpPr>
          <p:nvPr/>
        </p:nvSpPr>
        <p:spPr>
          <a:xfrm>
            <a:off x="7024419" y="3952482"/>
            <a:ext cx="1257300" cy="30466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1600" b="1" dirty="0" smtClean="0"/>
              <a:t>Filterbriller</a:t>
            </a:r>
          </a:p>
        </p:txBody>
      </p:sp>
      <p:pic>
        <p:nvPicPr>
          <p:cNvPr id="10" name="Picture 2" descr="P:\Godkjente bilder - shutterstock\shutterstock_37801768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8317" y="1350544"/>
            <a:ext cx="2297764" cy="1292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P:\Godkjente bilder - shutterstock\shutterstock_27185123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1999" y="1350544"/>
            <a:ext cx="1937275" cy="129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Pil høyre 4"/>
          <p:cNvSpPr/>
          <p:nvPr/>
        </p:nvSpPr>
        <p:spPr>
          <a:xfrm>
            <a:off x="6781797" y="1984104"/>
            <a:ext cx="254001" cy="1947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cxnSp>
        <p:nvCxnSpPr>
          <p:cNvPr id="15" name="Rett linje 14"/>
          <p:cNvCxnSpPr/>
          <p:nvPr/>
        </p:nvCxnSpPr>
        <p:spPr>
          <a:xfrm>
            <a:off x="4388317" y="1350544"/>
            <a:ext cx="2297764" cy="129252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Rett linje 18"/>
          <p:cNvCxnSpPr/>
          <p:nvPr/>
        </p:nvCxnSpPr>
        <p:spPr>
          <a:xfrm flipV="1">
            <a:off x="4388317" y="1350544"/>
            <a:ext cx="2297764" cy="1248494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15825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>
          <a:xfrm>
            <a:off x="730209" y="1831183"/>
            <a:ext cx="7433565" cy="792088"/>
          </a:xfrm>
        </p:spPr>
        <p:txBody>
          <a:bodyPr>
            <a:normAutofit/>
          </a:bodyPr>
          <a:lstStyle/>
          <a:p>
            <a:r>
              <a:rPr lang="nb-NO" dirty="0" smtClean="0"/>
              <a:t>Hukommelse</a:t>
            </a:r>
            <a:endParaRPr lang="nb-NO" dirty="0"/>
          </a:p>
        </p:txBody>
      </p:sp>
      <p:sp>
        <p:nvSpPr>
          <p:cNvPr id="2" name="Plassholder for innhold 1"/>
          <p:cNvSpPr>
            <a:spLocks noGrp="1"/>
          </p:cNvSpPr>
          <p:nvPr>
            <p:ph type="subTitle" idx="1"/>
          </p:nvPr>
        </p:nvSpPr>
        <p:spPr>
          <a:xfrm>
            <a:off x="747463" y="2668559"/>
            <a:ext cx="7433565" cy="648073"/>
          </a:xfrm>
        </p:spPr>
        <p:txBody>
          <a:bodyPr/>
          <a:lstStyle/>
          <a:p>
            <a:pPr marL="0" indent="0">
              <a:buNone/>
            </a:pPr>
            <a:r>
              <a:rPr lang="nb-NO" dirty="0" smtClean="0">
                <a:solidFill>
                  <a:schemeClr val="tx1">
                    <a:lumMod val="50000"/>
                  </a:schemeClr>
                </a:solidFill>
              </a:rPr>
              <a:t>Kartlegging og tiltak</a:t>
            </a:r>
            <a:endParaRPr lang="nb-NO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5" name="Picture 6" descr="http://2.bp.blogspot.com/-oQSnAo7zFS4/UMd66hjdEHI/AAAAAAAAGU8/BOlFIgsMiFA/s1600/m__NO_02_karinm_bildarki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2296" y="3519990"/>
            <a:ext cx="2271705" cy="1325898"/>
          </a:xfrm>
          <a:prstGeom prst="rect">
            <a:avLst/>
          </a:prstGeom>
          <a:noFill/>
        </p:spPr>
      </p:pic>
      <p:pic>
        <p:nvPicPr>
          <p:cNvPr id="6" name="Bilde 5" descr="IPhone 4S No shadow.png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728837">
            <a:off x="6031549" y="3233998"/>
            <a:ext cx="1175478" cy="14315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97358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b="1" dirty="0" smtClean="0"/>
              <a:t>Agenda</a:t>
            </a:r>
            <a:endParaRPr lang="nb-NO" b="1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2</a:t>
            </a:fld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92500" lnSpcReduction="20000"/>
          </a:bodyPr>
          <a:lstStyle/>
          <a:p>
            <a:r>
              <a:rPr lang="nb-NO" b="1" dirty="0" smtClean="0">
                <a:solidFill>
                  <a:schemeClr val="tx1"/>
                </a:solidFill>
              </a:rPr>
              <a:t>Presentasjon av oss og Sunnaas Sykehus HF</a:t>
            </a:r>
          </a:p>
          <a:p>
            <a:endParaRPr lang="nb-NO" b="1" dirty="0" smtClean="0">
              <a:solidFill>
                <a:schemeClr val="tx1"/>
              </a:solidFill>
            </a:endParaRPr>
          </a:p>
          <a:p>
            <a:endParaRPr lang="nb-NO" b="1" dirty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Om kognisjon og kognitive rehabilitering</a:t>
            </a:r>
          </a:p>
          <a:p>
            <a:pPr marL="0" indent="0">
              <a:buNone/>
            </a:pPr>
            <a:endParaRPr lang="nb-NO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nb-NO" b="1" dirty="0" smtClean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Om kognitive vansker:  </a:t>
            </a:r>
            <a:r>
              <a:rPr lang="nb-NO" b="1" dirty="0" err="1" smtClean="0">
                <a:solidFill>
                  <a:schemeClr val="tx1"/>
                </a:solidFill>
              </a:rPr>
              <a:t>Fatigue</a:t>
            </a:r>
            <a:r>
              <a:rPr lang="nb-NO" b="1" dirty="0" smtClean="0">
                <a:solidFill>
                  <a:schemeClr val="tx1"/>
                </a:solidFill>
              </a:rPr>
              <a:t>, </a:t>
            </a:r>
            <a:r>
              <a:rPr lang="nb-NO" b="1" dirty="0" err="1" smtClean="0">
                <a:solidFill>
                  <a:schemeClr val="tx1"/>
                </a:solidFill>
              </a:rPr>
              <a:t>neglekt</a:t>
            </a:r>
            <a:r>
              <a:rPr lang="nb-NO" b="1" dirty="0" smtClean="0">
                <a:solidFill>
                  <a:schemeClr val="tx1"/>
                </a:solidFill>
              </a:rPr>
              <a:t>, oppmerksomhet, hukommelse</a:t>
            </a:r>
            <a:r>
              <a:rPr lang="nb-NO" b="1" dirty="0">
                <a:solidFill>
                  <a:schemeClr val="tx1"/>
                </a:solidFill>
              </a:rPr>
              <a:t> </a:t>
            </a:r>
            <a:r>
              <a:rPr lang="nb-NO" b="1" dirty="0" smtClean="0">
                <a:solidFill>
                  <a:schemeClr val="tx1"/>
                </a:solidFill>
              </a:rPr>
              <a:t>og eksekutive funksjoner</a:t>
            </a:r>
          </a:p>
          <a:p>
            <a:pPr marL="0" indent="0">
              <a:buNone/>
            </a:pPr>
            <a:endParaRPr lang="nb-NO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b-NO" b="1" dirty="0" smtClean="0">
                <a:solidFill>
                  <a:schemeClr val="tx1"/>
                </a:solidFill>
              </a:rPr>
              <a:t>      </a:t>
            </a:r>
          </a:p>
          <a:p>
            <a:r>
              <a:rPr lang="nb-NO" b="1" dirty="0" smtClean="0">
                <a:solidFill>
                  <a:schemeClr val="tx1"/>
                </a:solidFill>
              </a:rPr>
              <a:t>Spørsmål</a:t>
            </a:r>
            <a:endParaRPr lang="nb-N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066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b="1" dirty="0" smtClean="0"/>
              <a:t>Hukommelse kartlegging</a:t>
            </a:r>
            <a:endParaRPr lang="nb-NO" b="1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20</a:t>
            </a:fld>
            <a:endParaRPr lang="nb-NO" dirty="0"/>
          </a:p>
        </p:txBody>
      </p:sp>
      <p:sp>
        <p:nvSpPr>
          <p:cNvPr id="2" name="Plassholder for innhold 1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r>
              <a:rPr lang="nb-NO" sz="2400" b="1" dirty="0" err="1" smtClean="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Nevropsykologisk</a:t>
            </a:r>
            <a:r>
              <a:rPr lang="nb-NO" sz="2400" b="1" dirty="0" smtClean="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 kartlegging</a:t>
            </a:r>
          </a:p>
          <a:p>
            <a:endParaRPr lang="nb-NO" b="1" dirty="0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  <a:p>
            <a:r>
              <a:rPr lang="nb-NO" sz="2400" b="1" dirty="0" smtClean="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Observasjoner på avdelingen</a:t>
            </a:r>
          </a:p>
          <a:p>
            <a:endParaRPr lang="nb-NO" b="1" dirty="0" smtClean="0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  <a:p>
            <a:r>
              <a:rPr lang="nb-NO" sz="2400" b="1" dirty="0" smtClean="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Strukturert kartlegging i aktiviteter</a:t>
            </a:r>
          </a:p>
          <a:p>
            <a:endParaRPr lang="nb-NO" sz="2400" b="1" dirty="0" smtClean="0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  <a:p>
            <a:r>
              <a:rPr lang="nb-NO" sz="2400" b="1" dirty="0" smtClean="0">
                <a:solidFill>
                  <a:schemeClr val="tx1"/>
                </a:solidFill>
                <a:ea typeface="ＭＳ Ｐゴシック" charset="0"/>
                <a:cs typeface="ＭＳ Ｐゴシック" charset="0"/>
              </a:rPr>
              <a:t>Samtaler med pårørende</a:t>
            </a:r>
          </a:p>
          <a:p>
            <a:endParaRPr lang="nb-NO" b="1" dirty="0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  <a:p>
            <a:endParaRPr lang="nb-NO" b="1" dirty="0" smtClean="0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  <a:p>
            <a:endParaRPr lang="nb-NO" b="1" dirty="0" smtClean="0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  <a:p>
            <a:endParaRPr lang="nb-NO" b="1" dirty="0">
              <a:solidFill>
                <a:schemeClr val="tx1"/>
              </a:solidFill>
              <a:ea typeface="ＭＳ Ｐゴシック" charset="0"/>
              <a:cs typeface="ＭＳ Ｐゴシック" charset="0"/>
            </a:endParaRPr>
          </a:p>
          <a:p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210307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>
          <a:xfrm>
            <a:off x="226120" y="350189"/>
            <a:ext cx="8640960" cy="540060"/>
          </a:xfrm>
        </p:spPr>
        <p:txBody>
          <a:bodyPr>
            <a:noAutofit/>
          </a:bodyPr>
          <a:lstStyle/>
          <a:p>
            <a:pPr algn="ctr"/>
            <a:r>
              <a:rPr lang="nb-NO" b="1" dirty="0" smtClean="0">
                <a:solidFill>
                  <a:srgbClr val="003283"/>
                </a:solidFill>
                <a:cs typeface="Times New Roman" panose="02020603050405020304" pitchFamily="18" charset="0"/>
              </a:rPr>
              <a:t>Hukommelsesvansker</a:t>
            </a:r>
            <a:endParaRPr lang="nb-NO" b="1" dirty="0">
              <a:solidFill>
                <a:srgbClr val="003283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Plassholder for innhold 1"/>
          <p:cNvSpPr>
            <a:spLocks noGrp="1"/>
          </p:cNvSpPr>
          <p:nvPr>
            <p:ph sz="quarter" idx="10"/>
          </p:nvPr>
        </p:nvSpPr>
        <p:spPr/>
        <p:txBody>
          <a:bodyPr>
            <a:normAutofit fontScale="47500" lnSpcReduction="20000"/>
          </a:bodyPr>
          <a:lstStyle/>
          <a:p>
            <a:pPr lvl="1">
              <a:lnSpc>
                <a:spcPct val="90000"/>
              </a:lnSpc>
              <a:buNone/>
              <a:defRPr/>
            </a:pPr>
            <a:endParaRPr lang="nb-NO" sz="2200" b="1" dirty="0">
              <a:solidFill>
                <a:srgbClr val="003283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nb-NO" sz="2900" b="1" dirty="0" smtClean="0">
                <a:solidFill>
                  <a:srgbClr val="003283"/>
                </a:solidFill>
                <a:cs typeface="Times New Roman" panose="02020603050405020304" pitchFamily="18" charset="0"/>
              </a:rPr>
              <a:t>Hva slags system er personen vant til å bruke?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nb-NO" sz="2900" b="1" dirty="0" smtClean="0">
                <a:solidFill>
                  <a:srgbClr val="003283"/>
                </a:solidFill>
                <a:cs typeface="Times New Roman" panose="02020603050405020304" pitchFamily="18" charset="0"/>
              </a:rPr>
              <a:t>Utnytte funksjoner </a:t>
            </a:r>
            <a:r>
              <a:rPr lang="nb-NO" sz="2900" b="1" dirty="0">
                <a:solidFill>
                  <a:srgbClr val="003283"/>
                </a:solidFill>
                <a:cs typeface="Times New Roman" panose="02020603050405020304" pitchFamily="18" charset="0"/>
              </a:rPr>
              <a:t>på smarttelefon (</a:t>
            </a:r>
            <a:r>
              <a:rPr lang="nb-NO" sz="2900" b="1" dirty="0" err="1">
                <a:solidFill>
                  <a:srgbClr val="003283"/>
                </a:solidFill>
                <a:cs typeface="Times New Roman" panose="02020603050405020304" pitchFamily="18" charset="0"/>
              </a:rPr>
              <a:t>evnt</a:t>
            </a:r>
            <a:r>
              <a:rPr lang="nb-NO" sz="2900" b="1" dirty="0">
                <a:solidFill>
                  <a:srgbClr val="003283"/>
                </a:solidFill>
                <a:cs typeface="Times New Roman" panose="02020603050405020304" pitchFamily="18" charset="0"/>
              </a:rPr>
              <a:t> </a:t>
            </a:r>
            <a:r>
              <a:rPr lang="nb-NO" sz="2900" b="1" dirty="0" err="1">
                <a:solidFill>
                  <a:srgbClr val="003283"/>
                </a:solidFill>
                <a:cs typeface="Times New Roman" panose="02020603050405020304" pitchFamily="18" charset="0"/>
              </a:rPr>
              <a:t>Handi</a:t>
            </a:r>
            <a:r>
              <a:rPr lang="nb-NO" sz="2900" b="1" dirty="0">
                <a:solidFill>
                  <a:srgbClr val="003283"/>
                </a:solidFill>
                <a:cs typeface="Times New Roman" panose="02020603050405020304" pitchFamily="18" charset="0"/>
              </a:rPr>
              <a:t>/Memo </a:t>
            </a:r>
            <a:r>
              <a:rPr lang="nb-NO" sz="2900" b="1" dirty="0" err="1">
                <a:solidFill>
                  <a:srgbClr val="003283"/>
                </a:solidFill>
                <a:cs typeface="Times New Roman" panose="02020603050405020304" pitchFamily="18" charset="0"/>
              </a:rPr>
              <a:t>planner</a:t>
            </a:r>
            <a:r>
              <a:rPr lang="nb-NO" sz="2900" b="1" dirty="0">
                <a:solidFill>
                  <a:srgbClr val="003283"/>
                </a:solidFill>
                <a:cs typeface="Times New Roman" panose="02020603050405020304" pitchFamily="18" charset="0"/>
              </a:rPr>
              <a:t>)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nb-NO" sz="2900" b="1" dirty="0" err="1" smtClean="0">
                <a:solidFill>
                  <a:srgbClr val="003283"/>
                </a:solidFill>
                <a:cs typeface="Times New Roman" panose="02020603050405020304" pitchFamily="18" charset="0"/>
              </a:rPr>
              <a:t>Whiteboard</a:t>
            </a:r>
            <a:r>
              <a:rPr lang="nb-NO" sz="2900" b="1" dirty="0" smtClean="0">
                <a:solidFill>
                  <a:srgbClr val="003283"/>
                </a:solidFill>
                <a:cs typeface="Times New Roman" panose="02020603050405020304" pitchFamily="18" charset="0"/>
              </a:rPr>
              <a:t> / Kalender </a:t>
            </a:r>
            <a:r>
              <a:rPr lang="nb-NO" sz="2900" b="1" dirty="0">
                <a:solidFill>
                  <a:srgbClr val="003283"/>
                </a:solidFill>
                <a:cs typeface="Times New Roman" panose="02020603050405020304" pitchFamily="18" charset="0"/>
              </a:rPr>
              <a:t>/ </a:t>
            </a:r>
            <a:r>
              <a:rPr lang="nb-NO" sz="2900" b="1" dirty="0" smtClean="0">
                <a:solidFill>
                  <a:srgbClr val="003283"/>
                </a:solidFill>
                <a:cs typeface="Times New Roman" panose="02020603050405020304" pitchFamily="18" charset="0"/>
              </a:rPr>
              <a:t>Almanakk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r>
              <a:rPr lang="nb-NO" sz="2900" b="1" dirty="0" smtClean="0">
                <a:solidFill>
                  <a:srgbClr val="003283"/>
                </a:solidFill>
                <a:cs typeface="Times New Roman" panose="02020603050405020304" pitchFamily="18" charset="0"/>
              </a:rPr>
              <a:t>Huskedagbok </a:t>
            </a: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lvl="1">
              <a:lnSpc>
                <a:spcPct val="90000"/>
              </a:lnSpc>
              <a:buFont typeface="Arial" panose="020B0604020202020204" pitchFamily="34" charset="0"/>
              <a:buChar char="•"/>
              <a:defRPr/>
            </a:pPr>
            <a:endParaRPr lang="nb-NO" sz="2900" b="1" dirty="0" smtClean="0">
              <a:solidFill>
                <a:srgbClr val="003283"/>
              </a:solidFill>
              <a:cs typeface="Times New Roman" panose="02020603050405020304" pitchFamily="18" charset="0"/>
            </a:endParaRPr>
          </a:p>
          <a:p>
            <a:pPr marL="457200" lvl="1" indent="0">
              <a:lnSpc>
                <a:spcPct val="90000"/>
              </a:lnSpc>
              <a:buNone/>
              <a:defRPr/>
            </a:pPr>
            <a:r>
              <a:rPr lang="nb-NO" sz="2200" b="1" dirty="0" smtClean="0">
                <a:solidFill>
                  <a:srgbClr val="003283"/>
                </a:solidFill>
                <a:cs typeface="Times New Roman" panose="02020603050405020304" pitchFamily="18" charset="0"/>
              </a:rPr>
              <a:t>			</a:t>
            </a:r>
            <a:endParaRPr lang="nb-NO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968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 smtClean="0"/>
              <a:t>Eksekutive vansker</a:t>
            </a:r>
            <a:endParaRPr lang="nb-NO" dirty="0"/>
          </a:p>
        </p:txBody>
      </p:sp>
      <p:sp>
        <p:nvSpPr>
          <p:cNvPr id="3" name="Undertit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b-NO" b="0" dirty="0" smtClean="0"/>
              <a:t>Vansker med struktur og planlegging</a:t>
            </a:r>
            <a:endParaRPr lang="nb-NO" b="0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22</a:t>
            </a:fld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605479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		</a:t>
            </a:r>
            <a:r>
              <a:rPr lang="nb-NO" b="1" dirty="0" smtClean="0"/>
              <a:t>Eksekutive funksjoner</a:t>
            </a:r>
            <a:endParaRPr lang="nb-NO" b="1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23</a:t>
            </a:fld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b-NO" b="1" dirty="0" smtClean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Sitter foran i hjernen</a:t>
            </a:r>
          </a:p>
          <a:p>
            <a:endParaRPr lang="nb-NO" b="1" dirty="0" smtClean="0">
              <a:solidFill>
                <a:schemeClr val="tx1"/>
              </a:solidFill>
            </a:endParaRPr>
          </a:p>
          <a:p>
            <a:endParaRPr lang="nb-NO" b="1" dirty="0" smtClean="0">
              <a:solidFill>
                <a:schemeClr val="tx1"/>
              </a:solidFill>
            </a:endParaRPr>
          </a:p>
          <a:p>
            <a:endParaRPr lang="nb-NO" b="1" dirty="0">
              <a:solidFill>
                <a:schemeClr val="tx1"/>
              </a:solidFill>
            </a:endParaRPr>
          </a:p>
        </p:txBody>
      </p:sp>
      <p:pic>
        <p:nvPicPr>
          <p:cNvPr id="2050" name="Picture 2" descr="C:\Users\bbjord\AppData\Local\Microsoft\Windows\Temporary Internet Files\Content.Outlook\LZFFWVQX\shutterstock_145753472-B (2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770" y="2339340"/>
            <a:ext cx="2282190" cy="2282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bbjord\AppData\Local\Microsoft\Windows\Temporary Internet Files\Content.Outlook\LZFFWVQX\shutterstock_221547055-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2339340"/>
            <a:ext cx="3048000" cy="2033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745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b="1" dirty="0" smtClean="0"/>
              <a:t>Vanlige utfall </a:t>
            </a:r>
            <a:endParaRPr lang="nb-NO" b="1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24</a:t>
            </a:fld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endParaRPr lang="nb-NO" b="1" dirty="0" smtClean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Vansker med å planlegge</a:t>
            </a:r>
          </a:p>
          <a:p>
            <a:endParaRPr lang="nb-NO" b="1" dirty="0">
              <a:solidFill>
                <a:schemeClr val="tx1"/>
              </a:solidFill>
            </a:endParaRPr>
          </a:p>
          <a:p>
            <a:endParaRPr lang="nb-NO" b="1" dirty="0" smtClean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Vansker med å starte og stoppe aktiviteter</a:t>
            </a:r>
          </a:p>
          <a:p>
            <a:endParaRPr lang="nb-NO" b="1" dirty="0" smtClean="0">
              <a:solidFill>
                <a:schemeClr val="tx1"/>
              </a:solidFill>
            </a:endParaRPr>
          </a:p>
          <a:p>
            <a:endParaRPr lang="nb-NO" b="1" dirty="0" smtClean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Vansker med å holde fokus gjennom en aktivitet</a:t>
            </a:r>
          </a:p>
          <a:p>
            <a:endParaRPr lang="nb-NO" b="1" dirty="0">
              <a:solidFill>
                <a:schemeClr val="tx1"/>
              </a:solidFill>
            </a:endParaRPr>
          </a:p>
          <a:p>
            <a:pPr lvl="1"/>
            <a:endParaRPr lang="nb-NO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2749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sz="3600" dirty="0" smtClean="0">
                <a:solidFill>
                  <a:schemeClr val="tx1"/>
                </a:solidFill>
              </a:rPr>
              <a:t/>
            </a:r>
            <a:br>
              <a:rPr lang="nb-NO" sz="3600" dirty="0" smtClean="0">
                <a:solidFill>
                  <a:schemeClr val="tx1"/>
                </a:solidFill>
              </a:rPr>
            </a:br>
            <a:r>
              <a:rPr lang="nb-NO" sz="3600" b="1" dirty="0" smtClean="0">
                <a:solidFill>
                  <a:schemeClr val="tx1"/>
                </a:solidFill>
              </a:rPr>
              <a:t>Goal–Plan-Do-</a:t>
            </a:r>
            <a:r>
              <a:rPr lang="nb-NO" sz="3600" b="1" dirty="0" err="1" smtClean="0">
                <a:solidFill>
                  <a:schemeClr val="tx1"/>
                </a:solidFill>
              </a:rPr>
              <a:t>Review</a:t>
            </a:r>
            <a:r>
              <a:rPr lang="nb-NO" sz="3600" b="1" dirty="0" smtClean="0">
                <a:solidFill>
                  <a:schemeClr val="tx1"/>
                </a:solidFill>
              </a:rPr>
              <a:t>: </a:t>
            </a:r>
            <a:br>
              <a:rPr lang="nb-NO" sz="3600" b="1" dirty="0" smtClean="0">
                <a:solidFill>
                  <a:schemeClr val="tx1"/>
                </a:solidFill>
              </a:rPr>
            </a:br>
            <a:r>
              <a:rPr lang="nb-NO" sz="3600" b="1" dirty="0" smtClean="0">
                <a:solidFill>
                  <a:schemeClr val="tx1"/>
                </a:solidFill>
              </a:rPr>
              <a:t>Ytre struktur for planlegging og p</a:t>
            </a:r>
            <a:r>
              <a:rPr lang="nb-NO" b="1" dirty="0" smtClean="0">
                <a:solidFill>
                  <a:schemeClr val="tx1"/>
                </a:solidFill>
              </a:rPr>
              <a:t>roblemløsning </a:t>
            </a:r>
            <a:r>
              <a:rPr lang="nb-NO" sz="3600" b="1" dirty="0">
                <a:solidFill>
                  <a:schemeClr val="tx1"/>
                </a:solidFill>
              </a:rPr>
              <a:t/>
            </a:r>
            <a:br>
              <a:rPr lang="nb-NO" sz="3600" b="1" dirty="0">
                <a:solidFill>
                  <a:schemeClr val="tx1"/>
                </a:solidFill>
              </a:rPr>
            </a:br>
            <a:endParaRPr lang="nb-NO" sz="3600" b="1" dirty="0">
              <a:solidFill>
                <a:schemeClr val="tx1"/>
              </a:solidFill>
            </a:endParaRPr>
          </a:p>
        </p:txBody>
      </p:sp>
      <p:sp>
        <p:nvSpPr>
          <p:cNvPr id="3" name="Plassholder for innhold 2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nb-NO" dirty="0" smtClean="0"/>
          </a:p>
          <a:p>
            <a:r>
              <a:rPr lang="nb-NO" sz="2800" b="1" dirty="0" smtClean="0">
                <a:solidFill>
                  <a:schemeClr val="tx1"/>
                </a:solidFill>
              </a:rPr>
              <a:t>Mål</a:t>
            </a:r>
            <a:r>
              <a:rPr lang="nb-NO" b="1" dirty="0" smtClean="0">
                <a:solidFill>
                  <a:schemeClr val="tx1"/>
                </a:solidFill>
              </a:rPr>
              <a:t>    </a:t>
            </a:r>
            <a:endParaRPr lang="nb-NO" b="1" dirty="0">
              <a:solidFill>
                <a:schemeClr val="tx1"/>
              </a:solidFill>
            </a:endParaRPr>
          </a:p>
          <a:p>
            <a:r>
              <a:rPr lang="nb-NO" sz="2800" b="1" dirty="0" smtClean="0">
                <a:solidFill>
                  <a:schemeClr val="tx1"/>
                </a:solidFill>
              </a:rPr>
              <a:t>Plan</a:t>
            </a:r>
          </a:p>
          <a:p>
            <a:r>
              <a:rPr lang="nb-NO" sz="2800" b="1" dirty="0" smtClean="0">
                <a:solidFill>
                  <a:schemeClr val="tx1"/>
                </a:solidFill>
              </a:rPr>
              <a:t>Gjennomføring</a:t>
            </a:r>
          </a:p>
          <a:p>
            <a:r>
              <a:rPr lang="nb-NO" sz="2800" b="1" dirty="0" smtClean="0">
                <a:solidFill>
                  <a:schemeClr val="tx1"/>
                </a:solidFill>
              </a:rPr>
              <a:t>Evaluering</a:t>
            </a:r>
          </a:p>
          <a:p>
            <a:pPr marL="0" indent="0">
              <a:buNone/>
            </a:pPr>
            <a:r>
              <a:rPr lang="nb-NO" sz="4000" dirty="0" smtClean="0"/>
              <a:t>                       </a:t>
            </a:r>
            <a:endParaRPr lang="nb-NO" sz="4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362075"/>
            <a:ext cx="2552700" cy="31830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2438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sz="2000" dirty="0">
                <a:latin typeface="Arial" charset="0"/>
                <a:ea typeface="ＭＳ Ｐゴシック" charset="0"/>
                <a:cs typeface="ＭＳ Ｐゴシック" charset="0"/>
              </a:rPr>
              <a:t/>
            </a:r>
            <a:br>
              <a:rPr lang="nb-NO" sz="2000" dirty="0">
                <a:latin typeface="Arial" charset="0"/>
                <a:ea typeface="ＭＳ Ｐゴシック" charset="0"/>
                <a:cs typeface="ＭＳ Ｐゴシック" charset="0"/>
              </a:rPr>
            </a:br>
            <a:endParaRPr lang="nb-NO" sz="2000" b="1" dirty="0">
              <a:solidFill>
                <a:schemeClr val="accent1"/>
              </a:solidFill>
              <a:latin typeface="Arial" charset="0"/>
              <a:ea typeface="ＭＳ Ｐゴシック" charset="0"/>
              <a:cs typeface="ＭＳ Ｐゴシック" charset="0"/>
            </a:endParaRPr>
          </a:p>
        </p:txBody>
      </p:sp>
      <p:pic>
        <p:nvPicPr>
          <p:cNvPr id="60418" name="Picture 3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251" y="907682"/>
            <a:ext cx="3820457" cy="2698331"/>
          </a:xfrm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2467" y="3809213"/>
            <a:ext cx="3772958" cy="1036445"/>
          </a:xfrm>
          <a:prstGeom prst="rect">
            <a:avLst/>
          </a:prstGeom>
          <a:ln w="9525">
            <a:solidFill>
              <a:schemeClr val="tx1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Plassholder for innhold 2"/>
          <p:cNvSpPr>
            <a:spLocks noGrp="1"/>
          </p:cNvSpPr>
          <p:nvPr/>
        </p:nvSpPr>
        <p:spPr>
          <a:xfrm>
            <a:off x="1758587" y="3809213"/>
            <a:ext cx="2313880" cy="11315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400" kern="120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1100" dirty="0" smtClean="0"/>
              <a:t>Disse heftene og andre nyttige temahefter kan finnes på : </a:t>
            </a:r>
            <a:r>
              <a:rPr lang="nb-NO" sz="1100" dirty="0" smtClean="0">
                <a:hlinkClick r:id="rId5"/>
              </a:rPr>
              <a:t>www.sunnaas.no</a:t>
            </a:r>
            <a:r>
              <a:rPr lang="nb-NO" sz="1100" dirty="0" smtClean="0"/>
              <a:t> ---&gt;&gt;</a:t>
            </a:r>
            <a:r>
              <a:rPr lang="nb-NO" sz="4000" dirty="0" smtClean="0"/>
              <a:t>                       </a:t>
            </a:r>
            <a:endParaRPr lang="nb-NO" sz="4000" dirty="0"/>
          </a:p>
        </p:txBody>
      </p:sp>
      <p:sp>
        <p:nvSpPr>
          <p:cNvPr id="6" name="Tittel 2"/>
          <p:cNvSpPr>
            <a:spLocks noGrp="1"/>
          </p:cNvSpPr>
          <p:nvPr/>
        </p:nvSpPr>
        <p:spPr>
          <a:xfrm>
            <a:off x="101600" y="270030"/>
            <a:ext cx="8640960" cy="5400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200" b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nb-NO" b="1" dirty="0" smtClean="0"/>
              <a:t>Informasjonsbrosjyrer – Kognitive endringer</a:t>
            </a:r>
            <a:endParaRPr lang="nb-NO" b="1" dirty="0"/>
          </a:p>
        </p:txBody>
      </p:sp>
    </p:spTree>
    <p:extLst>
      <p:ext uri="{BB962C8B-B14F-4D97-AF65-F5344CB8AC3E}">
        <p14:creationId xmlns:p14="http://schemas.microsoft.com/office/powerpoint/2010/main" val="4376701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b="1" dirty="0" smtClean="0"/>
              <a:t>Informasjonsbrosjyrer - </a:t>
            </a:r>
            <a:r>
              <a:rPr lang="nb-NO" b="1" dirty="0" err="1" smtClean="0"/>
              <a:t>Fatigue</a:t>
            </a:r>
            <a:endParaRPr lang="nb-NO" b="1" dirty="0"/>
          </a:p>
        </p:txBody>
      </p:sp>
      <p:pic>
        <p:nvPicPr>
          <p:cNvPr id="5" name="Plassholder for innhold 4"/>
          <p:cNvPicPr>
            <a:picLocks noGrp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35120" y="1365928"/>
            <a:ext cx="1749161" cy="2452425"/>
          </a:xfrm>
          <a:prstGeom prst="rect">
            <a:avLst/>
          </a:prstGeom>
        </p:spPr>
      </p:pic>
      <p:sp>
        <p:nvSpPr>
          <p:cNvPr id="6" name="TekstSylinder 5"/>
          <p:cNvSpPr txBox="1"/>
          <p:nvPr/>
        </p:nvSpPr>
        <p:spPr>
          <a:xfrm>
            <a:off x="152401" y="4155527"/>
            <a:ext cx="25146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sz="1200" dirty="0" smtClean="0">
                <a:hlinkClick r:id="rId4"/>
              </a:rPr>
              <a:t>www.mf.gu.se</a:t>
            </a:r>
            <a:endParaRPr lang="nb-NO" sz="1200" dirty="0" smtClean="0"/>
          </a:p>
          <a:p>
            <a:endParaRPr lang="nb-NO" sz="1200" dirty="0" smtClean="0"/>
          </a:p>
          <a:p>
            <a:r>
              <a:rPr lang="nb-NO" sz="1100" dirty="0"/>
              <a:t>Om Mental </a:t>
            </a:r>
            <a:r>
              <a:rPr lang="nb-NO" sz="1100" dirty="0" err="1" smtClean="0"/>
              <a:t>Trötthet</a:t>
            </a:r>
            <a:r>
              <a:rPr lang="nb-NO" sz="1100" dirty="0" smtClean="0"/>
              <a:t> -&gt; </a:t>
            </a:r>
            <a:r>
              <a:rPr lang="sv-SE" sz="1100" dirty="0"/>
              <a:t>Broschyr om strategier att ladda </a:t>
            </a:r>
            <a:r>
              <a:rPr lang="sv-SE" sz="1100" dirty="0" smtClean="0"/>
              <a:t>ner</a:t>
            </a:r>
            <a:endParaRPr lang="nb-NO" sz="1100" dirty="0" smtClean="0"/>
          </a:p>
        </p:txBody>
      </p:sp>
      <p:pic>
        <p:nvPicPr>
          <p:cNvPr id="7" name="Bilde 6"/>
          <p:cNvPicPr/>
          <p:nvPr/>
        </p:nvPicPr>
        <p:blipFill>
          <a:blip r:embed="rId5"/>
          <a:stretch>
            <a:fillRect/>
          </a:stretch>
        </p:blipFill>
        <p:spPr>
          <a:xfrm>
            <a:off x="3004061" y="1324048"/>
            <a:ext cx="2352675" cy="2643187"/>
          </a:xfrm>
          <a:prstGeom prst="rect">
            <a:avLst/>
          </a:prstGeom>
        </p:spPr>
      </p:pic>
      <p:sp>
        <p:nvSpPr>
          <p:cNvPr id="8" name="TekstSylinder 7"/>
          <p:cNvSpPr txBox="1"/>
          <p:nvPr/>
        </p:nvSpPr>
        <p:spPr>
          <a:xfrm>
            <a:off x="2945657" y="4181787"/>
            <a:ext cx="2279791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b-NO" sz="1100" dirty="0" smtClean="0">
                <a:hlinkClick r:id="rId6"/>
              </a:rPr>
              <a:t>www.lhl.no</a:t>
            </a:r>
            <a:r>
              <a:rPr lang="nb-NO" sz="1100" dirty="0" smtClean="0"/>
              <a:t>   «Livet etter hjerneslag»</a:t>
            </a:r>
            <a:endParaRPr lang="nb-NO" sz="11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8517" y="4304696"/>
            <a:ext cx="2749550" cy="728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1365928"/>
            <a:ext cx="1854898" cy="25594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0464" y="4555637"/>
            <a:ext cx="2779870" cy="23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kstSylinder 7"/>
          <p:cNvSpPr txBox="1"/>
          <p:nvPr/>
        </p:nvSpPr>
        <p:spPr>
          <a:xfrm>
            <a:off x="6863836" y="3934400"/>
            <a:ext cx="1202573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sz="1100" dirty="0" smtClean="0">
                <a:hlinkClick r:id="rId10"/>
              </a:rPr>
              <a:t>www.sunnaas.no</a:t>
            </a:r>
            <a:r>
              <a:rPr lang="nb-NO" sz="1100" dirty="0" smtClean="0"/>
              <a:t> </a:t>
            </a:r>
            <a:endParaRPr lang="nb-NO" sz="1100" dirty="0"/>
          </a:p>
        </p:txBody>
      </p:sp>
    </p:spTree>
    <p:extLst>
      <p:ext uri="{BB962C8B-B14F-4D97-AF65-F5344CB8AC3E}">
        <p14:creationId xmlns:p14="http://schemas.microsoft.com/office/powerpoint/2010/main" val="4151854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402" y="761577"/>
            <a:ext cx="5120640" cy="384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 smtClean="0"/>
              <a:t>Anbefalt litteratur  - Kognitiv rehabilitering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28</a:t>
            </a:fld>
            <a:endParaRPr lang="nb-NO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65" y="1314450"/>
            <a:ext cx="2185596" cy="287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642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37" name="Rectangle 17"/>
          <p:cNvSpPr>
            <a:spLocks noGrp="1" noChangeArrowheads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/>
          <a:p>
            <a:r>
              <a:rPr lang="nb-NO" sz="2900" b="1" dirty="0" smtClean="0"/>
              <a:t>Anbefalte videoer:</a:t>
            </a:r>
            <a:endParaRPr lang="nb-NO" sz="29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4436" y="965198"/>
            <a:ext cx="5329214" cy="395393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8" name="Plassholder for innhold 2"/>
          <p:cNvSpPr>
            <a:spLocks noGrp="1"/>
          </p:cNvSpPr>
          <p:nvPr/>
        </p:nvSpPr>
        <p:spPr>
          <a:xfrm>
            <a:off x="299326" y="1819716"/>
            <a:ext cx="2313880" cy="1583884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defPPr>
              <a:defRPr lang="nb-N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1100" dirty="0" smtClean="0"/>
              <a:t>Ulike informasjonsvideoer kan finnes på </a:t>
            </a:r>
          </a:p>
          <a:p>
            <a:pPr marL="0" indent="0">
              <a:buNone/>
            </a:pPr>
            <a:endParaRPr lang="nb-NO" sz="1100" dirty="0"/>
          </a:p>
          <a:p>
            <a:pPr marL="0" indent="0">
              <a:buNone/>
            </a:pPr>
            <a:endParaRPr lang="nb-NO" sz="1100" dirty="0" smtClean="0"/>
          </a:p>
          <a:p>
            <a:pPr marL="0" indent="0">
              <a:buNone/>
            </a:pPr>
            <a:r>
              <a:rPr lang="nb-NO" sz="1100" dirty="0" smtClean="0">
                <a:hlinkClick r:id="rId4"/>
              </a:rPr>
              <a:t>www.youtube.no</a:t>
            </a:r>
            <a:r>
              <a:rPr lang="nb-NO" sz="1100" dirty="0" smtClean="0"/>
              <a:t> ---&gt;&gt;</a:t>
            </a:r>
          </a:p>
          <a:p>
            <a:pPr marL="0" indent="0">
              <a:buNone/>
            </a:pPr>
            <a:endParaRPr lang="nb-NO" sz="1100" dirty="0"/>
          </a:p>
          <a:p>
            <a:pPr marL="0" indent="0">
              <a:buNone/>
            </a:pPr>
            <a:r>
              <a:rPr lang="nb-NO" sz="1100" dirty="0" smtClean="0"/>
              <a:t>Under Sunnaas Sykehus</a:t>
            </a:r>
            <a:r>
              <a:rPr lang="nb-NO" sz="4000" dirty="0" smtClean="0"/>
              <a:t>                       </a:t>
            </a:r>
            <a:endParaRPr lang="nb-NO" sz="4000" dirty="0"/>
          </a:p>
        </p:txBody>
      </p:sp>
    </p:spTree>
    <p:extLst>
      <p:ext uri="{BB962C8B-B14F-4D97-AF65-F5344CB8AC3E}">
        <p14:creationId xmlns:p14="http://schemas.microsoft.com/office/powerpoint/2010/main" val="132470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b="1" dirty="0"/>
              <a:t>Sunnaas sykehus – Nøkkeltall </a:t>
            </a:r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3</a:t>
            </a:fld>
            <a:endParaRPr lang="nb-NO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7" y="1701075"/>
            <a:ext cx="8628063" cy="235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5794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30</a:t>
            </a:fld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10"/>
          </p:nvPr>
        </p:nvSpPr>
        <p:spPr>
          <a:xfrm>
            <a:off x="226121" y="617260"/>
            <a:ext cx="8626847" cy="3427030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endParaRPr lang="nb-NO" sz="36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nb-NO" sz="4800" b="1" dirty="0" smtClean="0">
                <a:solidFill>
                  <a:schemeClr val="tx1"/>
                </a:solidFill>
              </a:rPr>
              <a:t>Spørsmål?</a:t>
            </a:r>
          </a:p>
          <a:p>
            <a:pPr marL="0" indent="0" algn="ctr">
              <a:buNone/>
            </a:pPr>
            <a:endParaRPr lang="nb-NO" sz="3600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endParaRPr lang="nb-NO" sz="3600" b="1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nb-NO" sz="4400" b="1" dirty="0" smtClean="0">
                <a:solidFill>
                  <a:schemeClr val="tx1"/>
                </a:solidFill>
              </a:rPr>
              <a:t>Takk for oss!</a:t>
            </a:r>
            <a:endParaRPr lang="nb-NO" sz="4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773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b="1" dirty="0" smtClean="0"/>
              <a:t>Avdelinger som arbeider med ervervet hjerneskade</a:t>
            </a:r>
            <a:endParaRPr lang="nb-NO" b="1" dirty="0"/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4</a:t>
            </a:fld>
            <a:endParaRPr lang="nb-NO" dirty="0"/>
          </a:p>
        </p:txBody>
      </p:sp>
      <p:sp>
        <p:nvSpPr>
          <p:cNvPr id="4" name="Avrundet rektangel 3"/>
          <p:cNvSpPr/>
          <p:nvPr/>
        </p:nvSpPr>
        <p:spPr>
          <a:xfrm>
            <a:off x="114300" y="1890980"/>
            <a:ext cx="1592580" cy="1097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7" name="Avrundet rektangel 6"/>
          <p:cNvSpPr/>
          <p:nvPr/>
        </p:nvSpPr>
        <p:spPr>
          <a:xfrm>
            <a:off x="1859280" y="1884580"/>
            <a:ext cx="1592580" cy="1097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8" name="Avrundet rektangel 7"/>
          <p:cNvSpPr/>
          <p:nvPr/>
        </p:nvSpPr>
        <p:spPr>
          <a:xfrm>
            <a:off x="3619500" y="1890980"/>
            <a:ext cx="1592580" cy="1097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9" name="Avrundet rektangel 8"/>
          <p:cNvSpPr/>
          <p:nvPr/>
        </p:nvSpPr>
        <p:spPr>
          <a:xfrm>
            <a:off x="5364480" y="1890980"/>
            <a:ext cx="1592580" cy="1097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10" name="Avrundet rektangel 9"/>
          <p:cNvSpPr/>
          <p:nvPr/>
        </p:nvSpPr>
        <p:spPr>
          <a:xfrm>
            <a:off x="7132320" y="1890980"/>
            <a:ext cx="1592580" cy="1097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  <p:sp>
        <p:nvSpPr>
          <p:cNvPr id="5" name="Rektangel 4"/>
          <p:cNvSpPr/>
          <p:nvPr/>
        </p:nvSpPr>
        <p:spPr>
          <a:xfrm>
            <a:off x="5406813" y="1968831"/>
            <a:ext cx="153924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b="1" dirty="0" smtClean="0">
                <a:solidFill>
                  <a:schemeClr val="bg2"/>
                </a:solidFill>
              </a:rPr>
              <a:t>Avdeling for poliklinikk, inntak og ambulant tjeneste</a:t>
            </a:r>
            <a:endParaRPr lang="nb-NO" sz="1400" b="1" dirty="0">
              <a:solidFill>
                <a:schemeClr val="bg2"/>
              </a:solidFill>
            </a:endParaRPr>
          </a:p>
        </p:txBody>
      </p:sp>
      <p:sp>
        <p:nvSpPr>
          <p:cNvPr id="12" name="Rektangel 11"/>
          <p:cNvSpPr/>
          <p:nvPr/>
        </p:nvSpPr>
        <p:spPr>
          <a:xfrm>
            <a:off x="140970" y="1956166"/>
            <a:ext cx="1539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b="1" dirty="0" smtClean="0">
                <a:solidFill>
                  <a:schemeClr val="bg2"/>
                </a:solidFill>
              </a:rPr>
              <a:t>Avdeling for hjerneslag</a:t>
            </a:r>
            <a:endParaRPr lang="nb-NO" sz="1400" b="1" dirty="0">
              <a:solidFill>
                <a:schemeClr val="bg2"/>
              </a:solidFill>
            </a:endParaRPr>
          </a:p>
        </p:txBody>
      </p:sp>
      <p:sp>
        <p:nvSpPr>
          <p:cNvPr id="13" name="Rektangel 12"/>
          <p:cNvSpPr/>
          <p:nvPr/>
        </p:nvSpPr>
        <p:spPr>
          <a:xfrm>
            <a:off x="1885950" y="1956165"/>
            <a:ext cx="1539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b="1" dirty="0" smtClean="0">
                <a:solidFill>
                  <a:schemeClr val="bg2"/>
                </a:solidFill>
              </a:rPr>
              <a:t>Avdeling for traumatisk hjerneskade</a:t>
            </a:r>
            <a:endParaRPr lang="nb-NO" sz="1400" b="1" dirty="0">
              <a:solidFill>
                <a:schemeClr val="bg2"/>
              </a:solidFill>
            </a:endParaRPr>
          </a:p>
        </p:txBody>
      </p:sp>
      <p:sp>
        <p:nvSpPr>
          <p:cNvPr id="14" name="Rektangel 13"/>
          <p:cNvSpPr/>
          <p:nvPr/>
        </p:nvSpPr>
        <p:spPr>
          <a:xfrm>
            <a:off x="3646170" y="1956166"/>
            <a:ext cx="15392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b="1" dirty="0" smtClean="0">
                <a:solidFill>
                  <a:schemeClr val="bg2"/>
                </a:solidFill>
              </a:rPr>
              <a:t>Avdeling for vurdering</a:t>
            </a:r>
            <a:endParaRPr lang="nb-NO" sz="1400" b="1" dirty="0">
              <a:solidFill>
                <a:schemeClr val="bg2"/>
              </a:solidFill>
            </a:endParaRPr>
          </a:p>
        </p:txBody>
      </p:sp>
      <p:sp>
        <p:nvSpPr>
          <p:cNvPr id="15" name="Rektangel 14"/>
          <p:cNvSpPr/>
          <p:nvPr/>
        </p:nvSpPr>
        <p:spPr>
          <a:xfrm>
            <a:off x="7158990" y="2002332"/>
            <a:ext cx="15392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b-NO" sz="1400" b="1" dirty="0" smtClean="0">
                <a:solidFill>
                  <a:schemeClr val="bg2"/>
                </a:solidFill>
              </a:rPr>
              <a:t>Avdeling for kognitiv rehabilitering</a:t>
            </a:r>
            <a:endParaRPr lang="nb-NO" sz="1400" b="1" dirty="0">
              <a:solidFill>
                <a:schemeClr val="bg2"/>
              </a:solidFill>
            </a:endParaRPr>
          </a:p>
        </p:txBody>
      </p:sp>
      <p:sp>
        <p:nvSpPr>
          <p:cNvPr id="6" name="Avrundet rektangel 5"/>
          <p:cNvSpPr/>
          <p:nvPr/>
        </p:nvSpPr>
        <p:spPr>
          <a:xfrm>
            <a:off x="7052733" y="1691440"/>
            <a:ext cx="1752600" cy="1464734"/>
          </a:xfrm>
          <a:prstGeom prst="round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3213077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b="1" dirty="0" smtClean="0">
                <a:solidFill>
                  <a:schemeClr val="tx2"/>
                </a:solidFill>
              </a:rPr>
              <a:t>Hva er kognisjon</a:t>
            </a:r>
            <a:endParaRPr lang="nb-NO" b="1" dirty="0">
              <a:solidFill>
                <a:schemeClr val="tx2"/>
              </a:solidFill>
            </a:endParaRPr>
          </a:p>
        </p:txBody>
      </p:sp>
      <p:sp>
        <p:nvSpPr>
          <p:cNvPr id="3" name="Plassholder for lysbildenummer 2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5</a:t>
            </a:fld>
            <a:endParaRPr lang="nb-NO" dirty="0"/>
          </a:p>
        </p:txBody>
      </p:sp>
      <p:sp>
        <p:nvSpPr>
          <p:cNvPr id="4" name="Plassholder for innhold 3"/>
          <p:cNvSpPr>
            <a:spLocks noGrp="1"/>
          </p:cNvSpPr>
          <p:nvPr>
            <p:ph sz="quarter" idx="10"/>
          </p:nvPr>
        </p:nvSpPr>
        <p:spPr>
          <a:xfrm>
            <a:off x="251527" y="2381063"/>
            <a:ext cx="8626847" cy="2209047"/>
          </a:xfrm>
        </p:spPr>
        <p:txBody>
          <a:bodyPr numCol="2">
            <a:normAutofit fontScale="70000" lnSpcReduction="20000"/>
          </a:bodyPr>
          <a:lstStyle/>
          <a:p>
            <a:pPr marL="0" indent="0">
              <a:buNone/>
            </a:pPr>
            <a:endParaRPr lang="nb-NO" dirty="0">
              <a:solidFill>
                <a:srgbClr val="003283"/>
              </a:solidFill>
            </a:endParaRPr>
          </a:p>
          <a:p>
            <a:r>
              <a:rPr lang="nb-NO" b="1" dirty="0" smtClean="0">
                <a:solidFill>
                  <a:srgbClr val="003283"/>
                </a:solidFill>
              </a:rPr>
              <a:t>Løse problemer</a:t>
            </a:r>
            <a:endParaRPr lang="nb-NO" b="1" dirty="0">
              <a:solidFill>
                <a:srgbClr val="003283"/>
              </a:solidFill>
            </a:endParaRPr>
          </a:p>
          <a:p>
            <a:r>
              <a:rPr lang="nb-NO" b="1" dirty="0">
                <a:solidFill>
                  <a:srgbClr val="003283"/>
                </a:solidFill>
              </a:rPr>
              <a:t>Evne til å tenke </a:t>
            </a:r>
            <a:r>
              <a:rPr lang="nb-NO" b="1" dirty="0" smtClean="0">
                <a:solidFill>
                  <a:srgbClr val="003283"/>
                </a:solidFill>
              </a:rPr>
              <a:t>logisk </a:t>
            </a:r>
            <a:endParaRPr lang="nb-NO" b="1" dirty="0">
              <a:solidFill>
                <a:srgbClr val="003283"/>
              </a:solidFill>
            </a:endParaRPr>
          </a:p>
          <a:p>
            <a:r>
              <a:rPr lang="nb-NO" b="1" dirty="0">
                <a:solidFill>
                  <a:srgbClr val="003283"/>
                </a:solidFill>
              </a:rPr>
              <a:t>Tenke </a:t>
            </a:r>
            <a:r>
              <a:rPr lang="nb-NO" b="1" dirty="0" smtClean="0">
                <a:solidFill>
                  <a:srgbClr val="003283"/>
                </a:solidFill>
              </a:rPr>
              <a:t>abstrakt</a:t>
            </a:r>
            <a:endParaRPr lang="nb-NO" b="1" dirty="0">
              <a:solidFill>
                <a:srgbClr val="003283"/>
              </a:solidFill>
            </a:endParaRPr>
          </a:p>
          <a:p>
            <a:r>
              <a:rPr lang="nb-NO" b="1" dirty="0" smtClean="0">
                <a:solidFill>
                  <a:srgbClr val="003283"/>
                </a:solidFill>
              </a:rPr>
              <a:t>Lære </a:t>
            </a:r>
            <a:r>
              <a:rPr lang="nb-NO" b="1" dirty="0">
                <a:solidFill>
                  <a:srgbClr val="003283"/>
                </a:solidFill>
              </a:rPr>
              <a:t>nye </a:t>
            </a:r>
            <a:r>
              <a:rPr lang="nb-NO" b="1" dirty="0" smtClean="0">
                <a:solidFill>
                  <a:srgbClr val="003283"/>
                </a:solidFill>
              </a:rPr>
              <a:t>ting</a:t>
            </a:r>
            <a:endParaRPr lang="nb-NO" b="1" dirty="0">
              <a:solidFill>
                <a:srgbClr val="003283"/>
              </a:solidFill>
            </a:endParaRPr>
          </a:p>
          <a:p>
            <a:r>
              <a:rPr lang="nb-NO" b="1" dirty="0" smtClean="0">
                <a:solidFill>
                  <a:srgbClr val="003283"/>
                </a:solidFill>
              </a:rPr>
              <a:t>Hukommelse</a:t>
            </a:r>
            <a:endParaRPr lang="nb-NO" b="1" dirty="0">
              <a:solidFill>
                <a:srgbClr val="003283"/>
              </a:solidFill>
            </a:endParaRPr>
          </a:p>
          <a:p>
            <a:endParaRPr lang="nb-NO" dirty="0" smtClean="0">
              <a:solidFill>
                <a:srgbClr val="003283"/>
              </a:solidFill>
            </a:endParaRPr>
          </a:p>
          <a:p>
            <a:endParaRPr lang="nb-NO" dirty="0">
              <a:solidFill>
                <a:srgbClr val="003283"/>
              </a:solidFill>
            </a:endParaRPr>
          </a:p>
          <a:p>
            <a:endParaRPr lang="nb-NO" dirty="0" smtClean="0">
              <a:solidFill>
                <a:srgbClr val="003283"/>
              </a:solidFill>
            </a:endParaRPr>
          </a:p>
          <a:p>
            <a:endParaRPr lang="nb-NO" dirty="0" smtClean="0">
              <a:solidFill>
                <a:srgbClr val="003283"/>
              </a:solidFill>
            </a:endParaRPr>
          </a:p>
          <a:p>
            <a:endParaRPr lang="nb-NO" dirty="0" smtClean="0">
              <a:solidFill>
                <a:srgbClr val="003283"/>
              </a:solidFill>
            </a:endParaRPr>
          </a:p>
          <a:p>
            <a:r>
              <a:rPr lang="nb-NO" b="1" dirty="0" smtClean="0">
                <a:solidFill>
                  <a:srgbClr val="003283"/>
                </a:solidFill>
              </a:rPr>
              <a:t>Oppmerksomhet</a:t>
            </a:r>
            <a:endParaRPr lang="nb-NO" b="1" dirty="0">
              <a:solidFill>
                <a:srgbClr val="003283"/>
              </a:solidFill>
            </a:endParaRPr>
          </a:p>
          <a:p>
            <a:r>
              <a:rPr lang="nb-NO" b="1" dirty="0" smtClean="0">
                <a:solidFill>
                  <a:srgbClr val="003283"/>
                </a:solidFill>
              </a:rPr>
              <a:t>Ta initiativ</a:t>
            </a:r>
            <a:endParaRPr lang="nb-NO" b="1" dirty="0">
              <a:solidFill>
                <a:srgbClr val="003283"/>
              </a:solidFill>
            </a:endParaRPr>
          </a:p>
          <a:p>
            <a:r>
              <a:rPr lang="nb-NO" b="1" dirty="0" smtClean="0">
                <a:solidFill>
                  <a:srgbClr val="003283"/>
                </a:solidFill>
              </a:rPr>
              <a:t>Språk</a:t>
            </a:r>
            <a:endParaRPr lang="nb-NO" b="1" dirty="0">
              <a:solidFill>
                <a:srgbClr val="003283"/>
              </a:solidFill>
            </a:endParaRPr>
          </a:p>
          <a:p>
            <a:r>
              <a:rPr lang="nb-NO" b="1" dirty="0">
                <a:solidFill>
                  <a:srgbClr val="003283"/>
                </a:solidFill>
              </a:rPr>
              <a:t>Følelser og  regulering av disse.</a:t>
            </a:r>
            <a:endParaRPr lang="nb-NO" b="1" dirty="0"/>
          </a:p>
          <a:p>
            <a:pPr marL="0" indent="0">
              <a:buNone/>
            </a:pPr>
            <a:endParaRPr lang="nb-NO" b="1" dirty="0" smtClean="0">
              <a:solidFill>
                <a:srgbClr val="003283"/>
              </a:solidFill>
            </a:endParaRPr>
          </a:p>
          <a:p>
            <a:pPr marL="0" indent="0">
              <a:buNone/>
            </a:pPr>
            <a:endParaRPr lang="nb-NO" dirty="0">
              <a:solidFill>
                <a:srgbClr val="003283"/>
              </a:solidFill>
            </a:endParaRPr>
          </a:p>
        </p:txBody>
      </p:sp>
      <p:sp>
        <p:nvSpPr>
          <p:cNvPr id="5" name="TekstSylinder 4"/>
          <p:cNvSpPr txBox="1"/>
          <p:nvPr/>
        </p:nvSpPr>
        <p:spPr>
          <a:xfrm>
            <a:off x="398360" y="1394238"/>
            <a:ext cx="78765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b-NO" b="1" dirty="0">
                <a:solidFill>
                  <a:schemeClr val="tx2"/>
                </a:solidFill>
              </a:rPr>
              <a:t>Kognisjon er alle de arbeidsprosessene som foregår i hjernen </a:t>
            </a:r>
            <a:r>
              <a:rPr lang="nb-NO" b="1" dirty="0" smtClean="0">
                <a:solidFill>
                  <a:schemeClr val="tx2"/>
                </a:solidFill>
              </a:rPr>
              <a:t>slik at man klarer </a:t>
            </a:r>
            <a:r>
              <a:rPr lang="nb-NO" b="1" dirty="0">
                <a:solidFill>
                  <a:schemeClr val="tx2"/>
                </a:solidFill>
              </a:rPr>
              <a:t>å utføre </a:t>
            </a:r>
            <a:r>
              <a:rPr lang="nb-NO" b="1" dirty="0" smtClean="0">
                <a:solidFill>
                  <a:schemeClr val="tx2"/>
                </a:solidFill>
              </a:rPr>
              <a:t>handlinger</a:t>
            </a:r>
            <a:endParaRPr lang="nb-NO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2278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nb-NO" dirty="0"/>
              <a:t>Hovedmål for kognitiv rehabilitering</a:t>
            </a:r>
          </a:p>
        </p:txBody>
      </p:sp>
      <p:sp>
        <p:nvSpPr>
          <p:cNvPr id="2" name="Plassholder for innhold 1"/>
          <p:cNvSpPr>
            <a:spLocks noGrp="1"/>
          </p:cNvSpPr>
          <p:nvPr>
            <p:ph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nb-NO" b="1" dirty="0">
                <a:solidFill>
                  <a:schemeClr val="tx1"/>
                </a:solidFill>
              </a:rPr>
              <a:t>Økt </a:t>
            </a:r>
            <a:r>
              <a:rPr lang="nb-NO" b="1" dirty="0" smtClean="0">
                <a:solidFill>
                  <a:schemeClr val="tx1"/>
                </a:solidFill>
              </a:rPr>
              <a:t> innsikt </a:t>
            </a:r>
            <a:r>
              <a:rPr lang="nb-NO" b="1" dirty="0">
                <a:solidFill>
                  <a:schemeClr val="tx1"/>
                </a:solidFill>
              </a:rPr>
              <a:t>i egen situasjon</a:t>
            </a:r>
          </a:p>
          <a:p>
            <a:r>
              <a:rPr lang="nb-NO" dirty="0">
                <a:solidFill>
                  <a:schemeClr val="tx1"/>
                </a:solidFill>
              </a:rPr>
              <a:t>Bevisstgjøring </a:t>
            </a:r>
            <a:endParaRPr lang="nb-NO" dirty="0" smtClean="0">
              <a:solidFill>
                <a:schemeClr val="tx1"/>
              </a:solidFill>
            </a:endParaRPr>
          </a:p>
          <a:p>
            <a:r>
              <a:rPr lang="nb-NO" dirty="0" smtClean="0">
                <a:solidFill>
                  <a:schemeClr val="tx1"/>
                </a:solidFill>
              </a:rPr>
              <a:t>Sette vanskene på dagsorden</a:t>
            </a:r>
          </a:p>
          <a:p>
            <a:endParaRPr lang="nb-NO" dirty="0">
              <a:solidFill>
                <a:schemeClr val="tx1"/>
              </a:solidFill>
            </a:endParaRPr>
          </a:p>
          <a:p>
            <a:endParaRPr lang="nb-NO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b-NO" b="1" dirty="0" smtClean="0">
                <a:solidFill>
                  <a:schemeClr val="tx1"/>
                </a:solidFill>
              </a:rPr>
              <a:t>Trene på utfall</a:t>
            </a:r>
            <a:endParaRPr lang="nb-NO" b="1" dirty="0">
              <a:solidFill>
                <a:schemeClr val="tx1"/>
              </a:solidFill>
            </a:endParaRPr>
          </a:p>
          <a:p>
            <a:r>
              <a:rPr lang="nb-NO" dirty="0" smtClean="0">
                <a:solidFill>
                  <a:schemeClr val="tx1"/>
                </a:solidFill>
              </a:rPr>
              <a:t>Bruke hverdagssituasjoner</a:t>
            </a:r>
            <a:endParaRPr lang="nb-NO" dirty="0">
              <a:solidFill>
                <a:schemeClr val="tx1"/>
              </a:solidFill>
            </a:endParaRPr>
          </a:p>
          <a:p>
            <a:r>
              <a:rPr lang="nb-NO" dirty="0">
                <a:solidFill>
                  <a:schemeClr val="tx1"/>
                </a:solidFill>
              </a:rPr>
              <a:t>Gjenvinne </a:t>
            </a:r>
            <a:r>
              <a:rPr lang="nb-NO" dirty="0" smtClean="0">
                <a:solidFill>
                  <a:schemeClr val="tx1"/>
                </a:solidFill>
              </a:rPr>
              <a:t>funksjon, strategier og kompensering</a:t>
            </a:r>
            <a:endParaRPr lang="nb-NO" dirty="0">
              <a:solidFill>
                <a:schemeClr val="tx1"/>
              </a:solidFill>
            </a:endParaRPr>
          </a:p>
          <a:p>
            <a:endParaRPr lang="nb-NO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8841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dirty="0" smtClean="0"/>
              <a:t>Kognitiv rehabilitering</a:t>
            </a:r>
            <a:endParaRPr lang="nb-NO" dirty="0"/>
          </a:p>
        </p:txBody>
      </p:sp>
      <p:sp>
        <p:nvSpPr>
          <p:cNvPr id="2" name="Plassholder for innhold 1"/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 marL="0" indent="0">
              <a:buNone/>
            </a:pPr>
            <a:r>
              <a:rPr lang="nb-NO" b="1" dirty="0">
                <a:solidFill>
                  <a:schemeClr val="tx1"/>
                </a:solidFill>
              </a:rPr>
              <a:t>Kompensere</a:t>
            </a:r>
          </a:p>
          <a:p>
            <a:r>
              <a:rPr lang="nb-NO" dirty="0" smtClean="0">
                <a:solidFill>
                  <a:schemeClr val="tx1"/>
                </a:solidFill>
              </a:rPr>
              <a:t>Bruke hjelpemidler og strategier</a:t>
            </a:r>
            <a:endParaRPr lang="nb-NO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nb-NO" b="1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b-NO" b="1" dirty="0" smtClean="0">
                <a:solidFill>
                  <a:schemeClr val="tx1"/>
                </a:solidFill>
              </a:rPr>
              <a:t>Internalisere</a:t>
            </a:r>
            <a:endParaRPr lang="nb-NO" b="1" dirty="0">
              <a:solidFill>
                <a:schemeClr val="tx1"/>
              </a:solidFill>
            </a:endParaRPr>
          </a:p>
          <a:p>
            <a:r>
              <a:rPr lang="nb-NO" dirty="0">
                <a:solidFill>
                  <a:schemeClr val="tx1"/>
                </a:solidFill>
              </a:rPr>
              <a:t>Gjøre adferd automatisert gjennom repetisjon, eks ”sjekk kalenderen”</a:t>
            </a:r>
          </a:p>
          <a:p>
            <a:endParaRPr lang="nb-NO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nb-NO" b="1" dirty="0">
                <a:solidFill>
                  <a:schemeClr val="tx1"/>
                </a:solidFill>
              </a:rPr>
              <a:t>Generalisere</a:t>
            </a:r>
          </a:p>
          <a:p>
            <a:r>
              <a:rPr lang="nb-NO" dirty="0">
                <a:solidFill>
                  <a:schemeClr val="tx1"/>
                </a:solidFill>
              </a:rPr>
              <a:t>Overførbarhet til andre situasjoner </a:t>
            </a:r>
          </a:p>
        </p:txBody>
      </p:sp>
    </p:spTree>
    <p:extLst>
      <p:ext uri="{BB962C8B-B14F-4D97-AF65-F5344CB8AC3E}">
        <p14:creationId xmlns:p14="http://schemas.microsoft.com/office/powerpoint/2010/main" val="137930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nb-NO" dirty="0"/>
              <a:t>Generelle </a:t>
            </a:r>
            <a:r>
              <a:rPr lang="nb-NO" dirty="0" smtClean="0"/>
              <a:t>prinsipper for kognitiv rehabilitering</a:t>
            </a:r>
            <a:endParaRPr lang="nb-NO" dirty="0"/>
          </a:p>
        </p:txBody>
      </p:sp>
      <p:sp>
        <p:nvSpPr>
          <p:cNvPr id="2" name="Plassholder for innhold 1"/>
          <p:cNvSpPr>
            <a:spLocks noGrp="1"/>
          </p:cNvSpPr>
          <p:nvPr>
            <p:ph sz="quarter" idx="10"/>
          </p:nvPr>
        </p:nvSpPr>
        <p:spPr/>
        <p:txBody>
          <a:bodyPr>
            <a:normAutofit lnSpcReduction="10000"/>
          </a:bodyPr>
          <a:lstStyle/>
          <a:p>
            <a:endParaRPr lang="nb-NO" dirty="0" smtClean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Basere </a:t>
            </a:r>
            <a:r>
              <a:rPr lang="nb-NO" b="1" dirty="0">
                <a:solidFill>
                  <a:schemeClr val="tx1"/>
                </a:solidFill>
              </a:rPr>
              <a:t>på tidligere ferdigheter</a:t>
            </a:r>
          </a:p>
          <a:p>
            <a:endParaRPr lang="nb-NO" b="1" dirty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Ha enkle systemer</a:t>
            </a:r>
          </a:p>
          <a:p>
            <a:endParaRPr lang="nb-NO" b="1" dirty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Repetisjon</a:t>
            </a:r>
            <a:endParaRPr lang="nb-NO" b="1" dirty="0">
              <a:solidFill>
                <a:schemeClr val="tx1"/>
              </a:solidFill>
            </a:endParaRPr>
          </a:p>
          <a:p>
            <a:endParaRPr lang="nb-NO" b="1" dirty="0">
              <a:solidFill>
                <a:schemeClr val="tx1"/>
              </a:solidFill>
            </a:endParaRPr>
          </a:p>
          <a:p>
            <a:r>
              <a:rPr lang="nb-NO" b="1" dirty="0" smtClean="0">
                <a:solidFill>
                  <a:schemeClr val="tx1"/>
                </a:solidFill>
              </a:rPr>
              <a:t>Forutsigbarhet i hverdagen</a:t>
            </a:r>
            <a:endParaRPr lang="nb-NO" b="1" dirty="0">
              <a:solidFill>
                <a:schemeClr val="tx1"/>
              </a:solidFill>
            </a:endParaRPr>
          </a:p>
          <a:p>
            <a:endParaRPr lang="nb-NO" b="1" dirty="0">
              <a:solidFill>
                <a:schemeClr val="tx1"/>
              </a:solidFill>
            </a:endParaRPr>
          </a:p>
          <a:p>
            <a:r>
              <a:rPr lang="nb-NO" b="1" dirty="0">
                <a:solidFill>
                  <a:schemeClr val="tx1"/>
                </a:solidFill>
              </a:rPr>
              <a:t>Struktur og rutiner </a:t>
            </a:r>
          </a:p>
          <a:p>
            <a:endParaRPr lang="nb-NO" b="1" dirty="0"/>
          </a:p>
        </p:txBody>
      </p:sp>
    </p:spTree>
    <p:extLst>
      <p:ext uri="{BB962C8B-B14F-4D97-AF65-F5344CB8AC3E}">
        <p14:creationId xmlns:p14="http://schemas.microsoft.com/office/powerpoint/2010/main" val="1042079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tel 2"/>
          <p:cNvSpPr>
            <a:spLocks noGrp="1"/>
          </p:cNvSpPr>
          <p:nvPr>
            <p:ph type="title"/>
          </p:nvPr>
        </p:nvSpPr>
        <p:spPr>
          <a:xfrm>
            <a:off x="1769533" y="1479418"/>
            <a:ext cx="5971069" cy="792088"/>
          </a:xfrm>
        </p:spPr>
        <p:txBody>
          <a:bodyPr>
            <a:normAutofit fontScale="90000"/>
          </a:bodyPr>
          <a:lstStyle/>
          <a:p>
            <a:r>
              <a:rPr lang="nb-NO" dirty="0" err="1" smtClean="0"/>
              <a:t>Fatigue</a:t>
            </a:r>
            <a:r>
              <a:rPr lang="nb-NO" dirty="0" smtClean="0"/>
              <a:t> ved ervervet hjerneskade</a:t>
            </a:r>
            <a:endParaRPr lang="nb-NO" dirty="0"/>
          </a:p>
        </p:txBody>
      </p:sp>
      <p:sp>
        <p:nvSpPr>
          <p:cNvPr id="4" name="Plassholder for lysbildenumm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A67513C0-5F9E-431D-A218-42A3D8B9E734}" type="slidenum">
              <a:rPr lang="nb-NO" smtClean="0"/>
              <a:pPr/>
              <a:t>9</a:t>
            </a:fld>
            <a:endParaRPr lang="nb-NO" dirty="0"/>
          </a:p>
        </p:txBody>
      </p:sp>
      <p:sp>
        <p:nvSpPr>
          <p:cNvPr id="5" name="Undertittel 2"/>
          <p:cNvSpPr>
            <a:spLocks noGrp="1"/>
          </p:cNvSpPr>
          <p:nvPr/>
        </p:nvSpPr>
        <p:spPr>
          <a:xfrm>
            <a:off x="1722726" y="2293908"/>
            <a:ext cx="5681613" cy="1135092"/>
          </a:xfrm>
          <a:prstGeom prst="rect">
            <a:avLst/>
          </a:prstGeom>
        </p:spPr>
        <p:txBody>
          <a:bodyPr vert="horz" lIns="0" tIns="45720" rIns="91440" bIns="45720"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b="1" kern="1200">
                <a:solidFill>
                  <a:srgbClr val="003283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b="0" dirty="0" smtClean="0"/>
              <a:t>Hva skjer når hjernen ikke orker?</a:t>
            </a:r>
            <a:endParaRPr lang="nb-NO" b="0" dirty="0"/>
          </a:p>
        </p:txBody>
      </p:sp>
    </p:spTree>
    <p:extLst>
      <p:ext uri="{BB962C8B-B14F-4D97-AF65-F5344CB8AC3E}">
        <p14:creationId xmlns:p14="http://schemas.microsoft.com/office/powerpoint/2010/main" val="3658111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OR - Sunnaasmal">
  <a:themeElements>
    <a:clrScheme name="Sunnaas">
      <a:dk1>
        <a:srgbClr val="003283"/>
      </a:dk1>
      <a:lt1>
        <a:sysClr val="window" lastClr="FFFFFF"/>
      </a:lt1>
      <a:dk2>
        <a:srgbClr val="81A9E1"/>
      </a:dk2>
      <a:lt2>
        <a:srgbClr val="FFFFFF"/>
      </a:lt2>
      <a:accent1>
        <a:srgbClr val="84BD00"/>
      </a:accent1>
      <a:accent2>
        <a:srgbClr val="E3A610"/>
      </a:accent2>
      <a:accent3>
        <a:srgbClr val="839C8F"/>
      </a:accent3>
      <a:accent4>
        <a:srgbClr val="8D6A59"/>
      </a:accent4>
      <a:accent5>
        <a:srgbClr val="2F654A"/>
      </a:accent5>
      <a:accent6>
        <a:srgbClr val="9AA2AB"/>
      </a:accent6>
      <a:hlink>
        <a:srgbClr val="000000"/>
      </a:hlink>
      <a:folHlink>
        <a:srgbClr val="003283"/>
      </a:folHlink>
    </a:clrScheme>
    <a:fontScheme name="HD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NOR - Sunnaas - Profilerende" id="{6A923205-F460-6B45-B58A-B11DC4EE7550}" vid="{D7F5E38B-1FFA-BF46-ABD3-B7C369EF5231}"/>
    </a:ext>
  </a:extLst>
</a:theme>
</file>

<file path=ppt/theme/theme2.xml><?xml version="1.0" encoding="utf-8"?>
<a:theme xmlns:a="http://schemas.openxmlformats.org/drawingml/2006/main" name="Sunnaasmal norsk">
  <a:themeElements>
    <a:clrScheme name="Sunnaas">
      <a:dk1>
        <a:srgbClr val="81A9E1"/>
      </a:dk1>
      <a:lt1>
        <a:sysClr val="window" lastClr="FFFFFF"/>
      </a:lt1>
      <a:dk2>
        <a:srgbClr val="003283"/>
      </a:dk2>
      <a:lt2>
        <a:srgbClr val="FFFFFF"/>
      </a:lt2>
      <a:accent1>
        <a:srgbClr val="84BD00"/>
      </a:accent1>
      <a:accent2>
        <a:srgbClr val="E3A610"/>
      </a:accent2>
      <a:accent3>
        <a:srgbClr val="839C8F"/>
      </a:accent3>
      <a:accent4>
        <a:srgbClr val="8D6A59"/>
      </a:accent4>
      <a:accent5>
        <a:srgbClr val="2F654A"/>
      </a:accent5>
      <a:accent6>
        <a:srgbClr val="9AA2AB"/>
      </a:accent6>
      <a:hlink>
        <a:srgbClr val="003283"/>
      </a:hlink>
      <a:folHlink>
        <a:srgbClr val="81A9E1"/>
      </a:folHlink>
    </a:clrScheme>
    <a:fontScheme name="HDO">
      <a:majorFont>
        <a:latin typeface="Calibri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-tema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NOR - Sunnaasmal</Template>
  <TotalTime>1062</TotalTime>
  <Words>612</Words>
  <Application>Microsoft Office PowerPoint</Application>
  <PresentationFormat>Skjermfremvisning (16:9)</PresentationFormat>
  <Paragraphs>282</Paragraphs>
  <Slides>30</Slides>
  <Notes>29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Lysbildetitler</vt:lpstr>
      </vt:variant>
      <vt:variant>
        <vt:i4>30</vt:i4>
      </vt:variant>
    </vt:vector>
  </HeadingPairs>
  <TitlesOfParts>
    <vt:vector size="32" baseType="lpstr">
      <vt:lpstr>NOR - Sunnaasmal</vt:lpstr>
      <vt:lpstr>Sunnaasmal norsk</vt:lpstr>
      <vt:lpstr>Victoria Nestaas Vogt, ergoterapeut Benedicte Bjordal, ergoterapeut Avdeling for kognitiv rehabilitering, Sunnaas sykehus HF </vt:lpstr>
      <vt:lpstr>Agenda</vt:lpstr>
      <vt:lpstr>Sunnaas sykehus – Nøkkeltall </vt:lpstr>
      <vt:lpstr>Avdelinger som arbeider med ervervet hjerneskade</vt:lpstr>
      <vt:lpstr>Hva er kognisjon</vt:lpstr>
      <vt:lpstr>Hovedmål for kognitiv rehabilitering</vt:lpstr>
      <vt:lpstr>Kognitiv rehabilitering</vt:lpstr>
      <vt:lpstr>Generelle prinsipper for kognitiv rehabilitering</vt:lpstr>
      <vt:lpstr>Fatigue ved ervervet hjerneskade</vt:lpstr>
      <vt:lpstr>Fatigue</vt:lpstr>
      <vt:lpstr>Anbefalinger </vt:lpstr>
      <vt:lpstr>PowerPoint-presentasjon</vt:lpstr>
      <vt:lpstr>Neglekt</vt:lpstr>
      <vt:lpstr>Neglekt </vt:lpstr>
      <vt:lpstr>«Fyrtårnet»</vt:lpstr>
      <vt:lpstr>Oppmerksomhet</vt:lpstr>
      <vt:lpstr>“Filter for oppmerksomhet”                           Endringer i evnen til å stenge ute sanseinntrykk    </vt:lpstr>
      <vt:lpstr>Strategier   Redusere distraksjoner</vt:lpstr>
      <vt:lpstr>Hukommelse</vt:lpstr>
      <vt:lpstr>Hukommelse kartlegging</vt:lpstr>
      <vt:lpstr>Hukommelsesvansker</vt:lpstr>
      <vt:lpstr>Eksekutive vansker</vt:lpstr>
      <vt:lpstr>  Eksekutive funksjoner</vt:lpstr>
      <vt:lpstr>Vanlige utfall </vt:lpstr>
      <vt:lpstr> Goal–Plan-Do-Review:  Ytre struktur for planlegging og problemløsning  </vt:lpstr>
      <vt:lpstr> </vt:lpstr>
      <vt:lpstr>Informasjonsbrosjyrer - Fatigue</vt:lpstr>
      <vt:lpstr>Anbefalt litteratur  - Kognitiv rehabilitering</vt:lpstr>
      <vt:lpstr>Anbefalte videoer:</vt:lpstr>
      <vt:lpstr>PowerPoint-presentasjon</vt:lpstr>
    </vt:vector>
  </TitlesOfParts>
  <Company>Helse Sør-Øst RHF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bbjord</dc:creator>
  <cp:lastModifiedBy>Victoria Nestaas Vogt</cp:lastModifiedBy>
  <cp:revision>141</cp:revision>
  <cp:lastPrinted>2018-11-01T09:41:02Z</cp:lastPrinted>
  <dcterms:created xsi:type="dcterms:W3CDTF">2018-03-01T11:43:28Z</dcterms:created>
  <dcterms:modified xsi:type="dcterms:W3CDTF">2018-11-01T14:51:31Z</dcterms:modified>
</cp:coreProperties>
</file>