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00" r:id="rId2"/>
  </p:sldMasterIdLst>
  <p:notesMasterIdLst>
    <p:notesMasterId r:id="rId41"/>
  </p:notesMasterIdLst>
  <p:handoutMasterIdLst>
    <p:handoutMasterId r:id="rId42"/>
  </p:handoutMasterIdLst>
  <p:sldIdLst>
    <p:sldId id="501" r:id="rId3"/>
    <p:sldId id="503" r:id="rId4"/>
    <p:sldId id="484" r:id="rId5"/>
    <p:sldId id="506" r:id="rId6"/>
    <p:sldId id="511" r:id="rId7"/>
    <p:sldId id="555" r:id="rId8"/>
    <p:sldId id="512" r:id="rId9"/>
    <p:sldId id="556" r:id="rId10"/>
    <p:sldId id="513" r:id="rId11"/>
    <p:sldId id="515" r:id="rId12"/>
    <p:sldId id="516" r:id="rId13"/>
    <p:sldId id="577" r:id="rId14"/>
    <p:sldId id="517" r:id="rId15"/>
    <p:sldId id="493" r:id="rId16"/>
    <p:sldId id="563" r:id="rId17"/>
    <p:sldId id="507" r:id="rId18"/>
    <p:sldId id="449" r:id="rId19"/>
    <p:sldId id="557" r:id="rId20"/>
    <p:sldId id="558" r:id="rId21"/>
    <p:sldId id="452" r:id="rId22"/>
    <p:sldId id="549" r:id="rId23"/>
    <p:sldId id="454" r:id="rId24"/>
    <p:sldId id="455" r:id="rId25"/>
    <p:sldId id="456" r:id="rId26"/>
    <p:sldId id="457" r:id="rId27"/>
    <p:sldId id="458" r:id="rId28"/>
    <p:sldId id="497" r:id="rId29"/>
    <p:sldId id="575" r:id="rId30"/>
    <p:sldId id="576" r:id="rId31"/>
    <p:sldId id="562" r:id="rId32"/>
    <p:sldId id="564" r:id="rId33"/>
    <p:sldId id="565" r:id="rId34"/>
    <p:sldId id="566" r:id="rId35"/>
    <p:sldId id="569" r:id="rId36"/>
    <p:sldId id="570" r:id="rId37"/>
    <p:sldId id="571" r:id="rId38"/>
    <p:sldId id="578" r:id="rId39"/>
    <p:sldId id="270" r:id="rId40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84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206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598866-7D31-9349-B19D-0DF3E94A4C63}" type="doc">
      <dgm:prSet loTypeId="urn:microsoft.com/office/officeart/2005/8/layout/hierarchy4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67F95B35-ED7F-554A-BE45-D9DC4E9F7BEA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sz="3200" dirty="0" smtClean="0"/>
            <a:t>Slagenhet</a:t>
          </a:r>
          <a:endParaRPr lang="nb-NO" sz="3200" dirty="0"/>
        </a:p>
      </dgm:t>
    </dgm:pt>
    <dgm:pt modelId="{21618C03-D551-7B48-AE42-9729E7CF00C7}" type="parTrans" cxnId="{FACE35B3-F95A-2D4B-B266-0F5BFF4C2EB0}">
      <dgm:prSet/>
      <dgm:spPr/>
      <dgm:t>
        <a:bodyPr/>
        <a:lstStyle/>
        <a:p>
          <a:endParaRPr lang="nb-NO"/>
        </a:p>
      </dgm:t>
    </dgm:pt>
    <dgm:pt modelId="{4EFE0E0E-E070-5546-B13E-0848F85B763C}" type="sibTrans" cxnId="{FACE35B3-F95A-2D4B-B266-0F5BFF4C2EB0}">
      <dgm:prSet/>
      <dgm:spPr/>
      <dgm:t>
        <a:bodyPr/>
        <a:lstStyle/>
        <a:p>
          <a:endParaRPr lang="nb-NO"/>
        </a:p>
      </dgm:t>
    </dgm:pt>
    <dgm:pt modelId="{2B2C52F1-D251-7F44-BBA4-887D97F2CFD3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sz="1800" dirty="0" smtClean="0"/>
            <a:t>Rehabilitering spesialist</a:t>
          </a:r>
          <a:endParaRPr lang="nb-NO" sz="1800" dirty="0"/>
        </a:p>
      </dgm:t>
    </dgm:pt>
    <dgm:pt modelId="{F9EC0573-4654-F54F-A81B-AB429C379071}" type="parTrans" cxnId="{DB07A454-0EAD-5246-B2E9-48E178239C9F}">
      <dgm:prSet/>
      <dgm:spPr/>
      <dgm:t>
        <a:bodyPr/>
        <a:lstStyle/>
        <a:p>
          <a:endParaRPr lang="nb-NO"/>
        </a:p>
      </dgm:t>
    </dgm:pt>
    <dgm:pt modelId="{21102CC3-7259-DB45-8515-6495D8749005}" type="sibTrans" cxnId="{DB07A454-0EAD-5246-B2E9-48E178239C9F}">
      <dgm:prSet/>
      <dgm:spPr/>
      <dgm:t>
        <a:bodyPr/>
        <a:lstStyle/>
        <a:p>
          <a:endParaRPr lang="nb-NO"/>
        </a:p>
      </dgm:t>
    </dgm:pt>
    <dgm:pt modelId="{A7A23D3F-D977-314A-A8E4-9951B61015BD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sz="1800" dirty="0" smtClean="0"/>
            <a:t>Tidlig støttet utskrivning</a:t>
          </a:r>
          <a:endParaRPr lang="nb-NO" sz="1800" dirty="0"/>
        </a:p>
      </dgm:t>
    </dgm:pt>
    <dgm:pt modelId="{E037DB35-3C0B-6E4B-8E5E-CEC7E0E0AD77}" type="parTrans" cxnId="{8DD9BE96-FB83-674D-8173-EAC884C33416}">
      <dgm:prSet/>
      <dgm:spPr/>
      <dgm:t>
        <a:bodyPr/>
        <a:lstStyle/>
        <a:p>
          <a:endParaRPr lang="nb-NO"/>
        </a:p>
      </dgm:t>
    </dgm:pt>
    <dgm:pt modelId="{6D4B8823-4212-A741-8ECF-D3E8EB875E60}" type="sibTrans" cxnId="{8DD9BE96-FB83-674D-8173-EAC884C33416}">
      <dgm:prSet/>
      <dgm:spPr/>
      <dgm:t>
        <a:bodyPr/>
        <a:lstStyle/>
        <a:p>
          <a:endParaRPr lang="nb-NO"/>
        </a:p>
      </dgm:t>
    </dgm:pt>
    <dgm:pt modelId="{F24233AD-FFC1-7E47-84D1-C7AEC5FD52CF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sz="1800" dirty="0" smtClean="0"/>
            <a:t>Rehabilitering kommune</a:t>
          </a:r>
          <a:endParaRPr lang="nb-NO" sz="1800" dirty="0"/>
        </a:p>
      </dgm:t>
    </dgm:pt>
    <dgm:pt modelId="{523420EF-A1B3-6342-86AB-281300555B1A}" type="parTrans" cxnId="{CB8FECDA-3A83-D549-9AF3-9EC99F9CD2AF}">
      <dgm:prSet/>
      <dgm:spPr/>
      <dgm:t>
        <a:bodyPr/>
        <a:lstStyle/>
        <a:p>
          <a:endParaRPr lang="nb-NO"/>
        </a:p>
      </dgm:t>
    </dgm:pt>
    <dgm:pt modelId="{62695337-2F73-0E4F-91B6-C4682B94968F}" type="sibTrans" cxnId="{CB8FECDA-3A83-D549-9AF3-9EC99F9CD2AF}">
      <dgm:prSet/>
      <dgm:spPr/>
      <dgm:t>
        <a:bodyPr/>
        <a:lstStyle/>
        <a:p>
          <a:endParaRPr lang="nb-NO"/>
        </a:p>
      </dgm:t>
    </dgm:pt>
    <dgm:pt modelId="{FE23BFC1-00F3-2B40-BFCF-238D2E2AFE63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sz="1800" dirty="0" smtClean="0"/>
            <a:t>Uten initialt </a:t>
          </a:r>
          <a:r>
            <a:rPr lang="nb-NO" sz="1800" dirty="0" err="1" smtClean="0"/>
            <a:t>rehabilite-ringsbehov</a:t>
          </a:r>
          <a:endParaRPr lang="nb-NO" sz="1800" dirty="0"/>
        </a:p>
      </dgm:t>
    </dgm:pt>
    <dgm:pt modelId="{54B98F34-FCE1-9145-A5C6-EAD0FE935BBB}" type="parTrans" cxnId="{C6313F5A-9B8A-5841-8962-E37426CB0DE3}">
      <dgm:prSet/>
      <dgm:spPr/>
      <dgm:t>
        <a:bodyPr/>
        <a:lstStyle/>
        <a:p>
          <a:endParaRPr lang="nb-NO"/>
        </a:p>
      </dgm:t>
    </dgm:pt>
    <dgm:pt modelId="{79D4AF8F-F469-8D4C-8ED4-E9B53360BE41}" type="sibTrans" cxnId="{C6313F5A-9B8A-5841-8962-E37426CB0DE3}">
      <dgm:prSet/>
      <dgm:spPr/>
      <dgm:t>
        <a:bodyPr/>
        <a:lstStyle/>
        <a:p>
          <a:endParaRPr lang="nb-NO"/>
        </a:p>
      </dgm:t>
    </dgm:pt>
    <dgm:pt modelId="{03DB5C1A-747C-E043-84A6-8477F97D6D76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dirty="0" smtClean="0"/>
            <a:t>Hjem uten rehabilitering</a:t>
          </a:r>
          <a:endParaRPr lang="nb-NO" dirty="0"/>
        </a:p>
      </dgm:t>
    </dgm:pt>
    <dgm:pt modelId="{AA3FADE2-AF1C-084A-BD0A-BFC1955C67CF}" type="parTrans" cxnId="{36856CA4-6F97-594F-AB45-0C5F70B72E1A}">
      <dgm:prSet/>
      <dgm:spPr/>
      <dgm:t>
        <a:bodyPr/>
        <a:lstStyle/>
        <a:p>
          <a:endParaRPr lang="nb-NO"/>
        </a:p>
      </dgm:t>
    </dgm:pt>
    <dgm:pt modelId="{F292BA7C-60AD-3B43-A40C-016546B3840A}" type="sibTrans" cxnId="{36856CA4-6F97-594F-AB45-0C5F70B72E1A}">
      <dgm:prSet/>
      <dgm:spPr/>
      <dgm:t>
        <a:bodyPr/>
        <a:lstStyle/>
        <a:p>
          <a:endParaRPr lang="nb-NO"/>
        </a:p>
      </dgm:t>
    </dgm:pt>
    <dgm:pt modelId="{3D92B9D0-8202-7242-B7BC-D78666B351F0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nb-NO" dirty="0" smtClean="0"/>
            <a:t>Til sykehjem</a:t>
          </a:r>
          <a:endParaRPr lang="nb-NO" dirty="0"/>
        </a:p>
      </dgm:t>
    </dgm:pt>
    <dgm:pt modelId="{62E10577-9C09-9B40-BF73-E9F41EBED5DB}" type="parTrans" cxnId="{60A0699B-DCFE-0543-AF94-DCC9F7AA54E6}">
      <dgm:prSet/>
      <dgm:spPr/>
      <dgm:t>
        <a:bodyPr/>
        <a:lstStyle/>
        <a:p>
          <a:endParaRPr lang="nb-NO"/>
        </a:p>
      </dgm:t>
    </dgm:pt>
    <dgm:pt modelId="{9A0D7BA5-C084-6640-BAD9-2D5A98A39029}" type="sibTrans" cxnId="{60A0699B-DCFE-0543-AF94-DCC9F7AA54E6}">
      <dgm:prSet/>
      <dgm:spPr/>
      <dgm:t>
        <a:bodyPr/>
        <a:lstStyle/>
        <a:p>
          <a:endParaRPr lang="nb-NO"/>
        </a:p>
      </dgm:t>
    </dgm:pt>
    <dgm:pt modelId="{44F32858-6CDB-D945-B597-1CB1FEE0738D}" type="pres">
      <dgm:prSet presAssocID="{29598866-7D31-9349-B19D-0DF3E94A4C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b-NO"/>
        </a:p>
      </dgm:t>
    </dgm:pt>
    <dgm:pt modelId="{C1DC2851-59E0-EE42-B076-CF0D9385436C}" type="pres">
      <dgm:prSet presAssocID="{67F95B35-ED7F-554A-BE45-D9DC4E9F7BEA}" presName="vertOne" presStyleCnt="0"/>
      <dgm:spPr/>
    </dgm:pt>
    <dgm:pt modelId="{A9BC04EE-D634-384E-8B15-C2579ED55180}" type="pres">
      <dgm:prSet presAssocID="{67F95B35-ED7F-554A-BE45-D9DC4E9F7BEA}" presName="txOne" presStyleLbl="node0" presStyleIdx="0" presStyleCnt="1" custScaleY="19650" custLinFactNeighborX="41" custLinFactNeighborY="34153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04D95AD1-C77A-DD44-9E30-864EE2F5DF9D}" type="pres">
      <dgm:prSet presAssocID="{67F95B35-ED7F-554A-BE45-D9DC4E9F7BEA}" presName="parTransOne" presStyleCnt="0"/>
      <dgm:spPr/>
    </dgm:pt>
    <dgm:pt modelId="{F91E34E5-C22A-0943-93FE-AC1F1B161108}" type="pres">
      <dgm:prSet presAssocID="{67F95B35-ED7F-554A-BE45-D9DC4E9F7BEA}" presName="horzOne" presStyleCnt="0"/>
      <dgm:spPr/>
    </dgm:pt>
    <dgm:pt modelId="{A0AB3514-7E2E-4444-A167-A81F0774DF2F}" type="pres">
      <dgm:prSet presAssocID="{2B2C52F1-D251-7F44-BBA4-887D97F2CFD3}" presName="vertTwo" presStyleCnt="0"/>
      <dgm:spPr/>
    </dgm:pt>
    <dgm:pt modelId="{D34CB71B-FB62-5643-AC66-89AF17BAB37C}" type="pres">
      <dgm:prSet presAssocID="{2B2C52F1-D251-7F44-BBA4-887D97F2CFD3}" presName="txTwo" presStyleLbl="node2" presStyleIdx="0" presStyleCnt="4" custScaleX="85957" custScaleY="21866" custLinFactNeighborX="-179" custLinFactNeighborY="10506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2B19791E-20C3-B842-A363-CDC09EF259E8}" type="pres">
      <dgm:prSet presAssocID="{2B2C52F1-D251-7F44-BBA4-887D97F2CFD3}" presName="horzTwo" presStyleCnt="0"/>
      <dgm:spPr/>
    </dgm:pt>
    <dgm:pt modelId="{373FB034-E94C-C64D-B745-DC41F1DC2A8D}" type="pres">
      <dgm:prSet presAssocID="{21102CC3-7259-DB45-8515-6495D8749005}" presName="sibSpaceTwo" presStyleCnt="0"/>
      <dgm:spPr/>
    </dgm:pt>
    <dgm:pt modelId="{0B055A7F-2FCD-BC44-B1D7-EC3EE8A757E5}" type="pres">
      <dgm:prSet presAssocID="{A7A23D3F-D977-314A-A8E4-9951B61015BD}" presName="vertTwo" presStyleCnt="0"/>
      <dgm:spPr/>
    </dgm:pt>
    <dgm:pt modelId="{5970A7F3-D473-284D-AC86-9BAB2E6C15B3}" type="pres">
      <dgm:prSet presAssocID="{A7A23D3F-D977-314A-A8E4-9951B61015BD}" presName="txTwo" presStyleLbl="node2" presStyleIdx="1" presStyleCnt="4" custScaleX="92417" custScaleY="21453" custLinFactNeighborX="15671" custLinFactNeighborY="9999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31D02E12-4BE1-D047-B0A1-0617FC7271C1}" type="pres">
      <dgm:prSet presAssocID="{A7A23D3F-D977-314A-A8E4-9951B61015BD}" presName="horzTwo" presStyleCnt="0"/>
      <dgm:spPr/>
    </dgm:pt>
    <dgm:pt modelId="{0BF803C9-460E-B945-9382-FD2A70A2FE86}" type="pres">
      <dgm:prSet presAssocID="{6D4B8823-4212-A741-8ECF-D3E8EB875E60}" presName="sibSpaceTwo" presStyleCnt="0"/>
      <dgm:spPr/>
    </dgm:pt>
    <dgm:pt modelId="{097368F9-77B6-CC4F-9622-892F6A60B42F}" type="pres">
      <dgm:prSet presAssocID="{F24233AD-FFC1-7E47-84D1-C7AEC5FD52CF}" presName="vertTwo" presStyleCnt="0"/>
      <dgm:spPr/>
    </dgm:pt>
    <dgm:pt modelId="{1FEBE09C-2E37-A148-9713-079E4F16012D}" type="pres">
      <dgm:prSet presAssocID="{F24233AD-FFC1-7E47-84D1-C7AEC5FD52CF}" presName="txTwo" presStyleLbl="node2" presStyleIdx="2" presStyleCnt="4" custScaleX="80495" custScaleY="22514" custLinFactNeighborX="41660" custLinFactNeighborY="10033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6F9D07F7-8464-BC4A-B6BE-630B69FECA45}" type="pres">
      <dgm:prSet presAssocID="{F24233AD-FFC1-7E47-84D1-C7AEC5FD52CF}" presName="horzTwo" presStyleCnt="0"/>
      <dgm:spPr/>
    </dgm:pt>
    <dgm:pt modelId="{1E9C5B95-FE1B-B24D-A555-A81B3E3225D8}" type="pres">
      <dgm:prSet presAssocID="{62695337-2F73-0E4F-91B6-C4682B94968F}" presName="sibSpaceTwo" presStyleCnt="0"/>
      <dgm:spPr/>
    </dgm:pt>
    <dgm:pt modelId="{8DC37DF2-01E6-A540-B890-10BF3527211E}" type="pres">
      <dgm:prSet presAssocID="{FE23BFC1-00F3-2B40-BFCF-238D2E2AFE63}" presName="vertTwo" presStyleCnt="0"/>
      <dgm:spPr/>
    </dgm:pt>
    <dgm:pt modelId="{16CE7A8E-DF76-D04B-ACA4-A81A30F37C36}" type="pres">
      <dgm:prSet presAssocID="{FE23BFC1-00F3-2B40-BFCF-238D2E2AFE63}" presName="txTwo" presStyleLbl="node2" presStyleIdx="3" presStyleCnt="4" custScaleX="51870" custScaleY="22237" custLinFactY="545" custLinFactNeighborX="15469" custLinFactNeighborY="100000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3D626A2E-E395-8F47-8604-598DAFB90222}" type="pres">
      <dgm:prSet presAssocID="{FE23BFC1-00F3-2B40-BFCF-238D2E2AFE63}" presName="parTransTwo" presStyleCnt="0"/>
      <dgm:spPr/>
    </dgm:pt>
    <dgm:pt modelId="{E99D72BF-3169-9040-AAE1-FFC9199AB873}" type="pres">
      <dgm:prSet presAssocID="{FE23BFC1-00F3-2B40-BFCF-238D2E2AFE63}" presName="horzTwo" presStyleCnt="0"/>
      <dgm:spPr/>
    </dgm:pt>
    <dgm:pt modelId="{8820C39F-42BD-DA42-BA41-1B099CE88897}" type="pres">
      <dgm:prSet presAssocID="{03DB5C1A-747C-E043-84A6-8477F97D6D76}" presName="vertThree" presStyleCnt="0"/>
      <dgm:spPr/>
    </dgm:pt>
    <dgm:pt modelId="{EAFBA8EF-C4BE-1D4E-BFE8-65D6C922BD5F}" type="pres">
      <dgm:prSet presAssocID="{03DB5C1A-747C-E043-84A6-8477F97D6D76}" presName="txThree" presStyleLbl="node3" presStyleIdx="0" presStyleCnt="2" custScaleX="73028" custScaleY="13181" custLinFactNeighborX="-899" custLinFactNeighborY="8754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6EEB6BF2-262B-754F-9125-3F95CAAF4189}" type="pres">
      <dgm:prSet presAssocID="{03DB5C1A-747C-E043-84A6-8477F97D6D76}" presName="horzThree" presStyleCnt="0"/>
      <dgm:spPr/>
    </dgm:pt>
    <dgm:pt modelId="{DF1E49D6-7484-A04D-BE32-D5B8109A02BD}" type="pres">
      <dgm:prSet presAssocID="{F292BA7C-60AD-3B43-A40C-016546B3840A}" presName="sibSpaceThree" presStyleCnt="0"/>
      <dgm:spPr/>
    </dgm:pt>
    <dgm:pt modelId="{CA08B6B8-C6CD-074D-9B39-C36C22FDB334}" type="pres">
      <dgm:prSet presAssocID="{3D92B9D0-8202-7242-B7BC-D78666B351F0}" presName="vertThree" presStyleCnt="0"/>
      <dgm:spPr/>
    </dgm:pt>
    <dgm:pt modelId="{C999709C-AAD0-5149-B4C5-4F5AC367E754}" type="pres">
      <dgm:prSet presAssocID="{3D92B9D0-8202-7242-B7BC-D78666B351F0}" presName="txThree" presStyleLbl="node3" presStyleIdx="1" presStyleCnt="2" custScaleX="55513" custScaleY="13244" custLinFactNeighborX="2803" custLinFactNeighborY="8723">
        <dgm:presLayoutVars>
          <dgm:chPref val="3"/>
        </dgm:presLayoutVars>
      </dgm:prSet>
      <dgm:spPr/>
      <dgm:t>
        <a:bodyPr/>
        <a:lstStyle/>
        <a:p>
          <a:endParaRPr lang="nb-NO"/>
        </a:p>
      </dgm:t>
    </dgm:pt>
    <dgm:pt modelId="{ECEC21BA-9016-5D4D-9DE2-C90BCC82CDFD}" type="pres">
      <dgm:prSet presAssocID="{3D92B9D0-8202-7242-B7BC-D78666B351F0}" presName="horzThree" presStyleCnt="0"/>
      <dgm:spPr/>
    </dgm:pt>
  </dgm:ptLst>
  <dgm:cxnLst>
    <dgm:cxn modelId="{CB8FECDA-3A83-D549-9AF3-9EC99F9CD2AF}" srcId="{67F95B35-ED7F-554A-BE45-D9DC4E9F7BEA}" destId="{F24233AD-FFC1-7E47-84D1-C7AEC5FD52CF}" srcOrd="2" destOrd="0" parTransId="{523420EF-A1B3-6342-86AB-281300555B1A}" sibTransId="{62695337-2F73-0E4F-91B6-C4682B94968F}"/>
    <dgm:cxn modelId="{FACE35B3-F95A-2D4B-B266-0F5BFF4C2EB0}" srcId="{29598866-7D31-9349-B19D-0DF3E94A4C63}" destId="{67F95B35-ED7F-554A-BE45-D9DC4E9F7BEA}" srcOrd="0" destOrd="0" parTransId="{21618C03-D551-7B48-AE42-9729E7CF00C7}" sibTransId="{4EFE0E0E-E070-5546-B13E-0848F85B763C}"/>
    <dgm:cxn modelId="{814DC7B0-28E5-4547-947B-ED287823D9CD}" type="presOf" srcId="{2B2C52F1-D251-7F44-BBA4-887D97F2CFD3}" destId="{D34CB71B-FB62-5643-AC66-89AF17BAB37C}" srcOrd="0" destOrd="0" presId="urn:microsoft.com/office/officeart/2005/8/layout/hierarchy4"/>
    <dgm:cxn modelId="{C6313F5A-9B8A-5841-8962-E37426CB0DE3}" srcId="{67F95B35-ED7F-554A-BE45-D9DC4E9F7BEA}" destId="{FE23BFC1-00F3-2B40-BFCF-238D2E2AFE63}" srcOrd="3" destOrd="0" parTransId="{54B98F34-FCE1-9145-A5C6-EAD0FE935BBB}" sibTransId="{79D4AF8F-F469-8D4C-8ED4-E9B53360BE41}"/>
    <dgm:cxn modelId="{8DD9BE96-FB83-674D-8173-EAC884C33416}" srcId="{67F95B35-ED7F-554A-BE45-D9DC4E9F7BEA}" destId="{A7A23D3F-D977-314A-A8E4-9951B61015BD}" srcOrd="1" destOrd="0" parTransId="{E037DB35-3C0B-6E4B-8E5E-CEC7E0E0AD77}" sibTransId="{6D4B8823-4212-A741-8ECF-D3E8EB875E60}"/>
    <dgm:cxn modelId="{36856CA4-6F97-594F-AB45-0C5F70B72E1A}" srcId="{FE23BFC1-00F3-2B40-BFCF-238D2E2AFE63}" destId="{03DB5C1A-747C-E043-84A6-8477F97D6D76}" srcOrd="0" destOrd="0" parTransId="{AA3FADE2-AF1C-084A-BD0A-BFC1955C67CF}" sibTransId="{F292BA7C-60AD-3B43-A40C-016546B3840A}"/>
    <dgm:cxn modelId="{60A0699B-DCFE-0543-AF94-DCC9F7AA54E6}" srcId="{FE23BFC1-00F3-2B40-BFCF-238D2E2AFE63}" destId="{3D92B9D0-8202-7242-B7BC-D78666B351F0}" srcOrd="1" destOrd="0" parTransId="{62E10577-9C09-9B40-BF73-E9F41EBED5DB}" sibTransId="{9A0D7BA5-C084-6640-BAD9-2D5A98A39029}"/>
    <dgm:cxn modelId="{772BF780-C8BE-4976-ADEC-580853DD3C6F}" type="presOf" srcId="{29598866-7D31-9349-B19D-0DF3E94A4C63}" destId="{44F32858-6CDB-D945-B597-1CB1FEE0738D}" srcOrd="0" destOrd="0" presId="urn:microsoft.com/office/officeart/2005/8/layout/hierarchy4"/>
    <dgm:cxn modelId="{36FA38AB-A0F5-4451-9A61-AA924855FBB4}" type="presOf" srcId="{A7A23D3F-D977-314A-A8E4-9951B61015BD}" destId="{5970A7F3-D473-284D-AC86-9BAB2E6C15B3}" srcOrd="0" destOrd="0" presId="urn:microsoft.com/office/officeart/2005/8/layout/hierarchy4"/>
    <dgm:cxn modelId="{7272F858-312F-4884-A019-CB0C33107B4E}" type="presOf" srcId="{3D92B9D0-8202-7242-B7BC-D78666B351F0}" destId="{C999709C-AAD0-5149-B4C5-4F5AC367E754}" srcOrd="0" destOrd="0" presId="urn:microsoft.com/office/officeart/2005/8/layout/hierarchy4"/>
    <dgm:cxn modelId="{DB07A454-0EAD-5246-B2E9-48E178239C9F}" srcId="{67F95B35-ED7F-554A-BE45-D9DC4E9F7BEA}" destId="{2B2C52F1-D251-7F44-BBA4-887D97F2CFD3}" srcOrd="0" destOrd="0" parTransId="{F9EC0573-4654-F54F-A81B-AB429C379071}" sibTransId="{21102CC3-7259-DB45-8515-6495D8749005}"/>
    <dgm:cxn modelId="{DD7AFCDD-53FD-4BF7-B2EF-D2D931084BB4}" type="presOf" srcId="{FE23BFC1-00F3-2B40-BFCF-238D2E2AFE63}" destId="{16CE7A8E-DF76-D04B-ACA4-A81A30F37C36}" srcOrd="0" destOrd="0" presId="urn:microsoft.com/office/officeart/2005/8/layout/hierarchy4"/>
    <dgm:cxn modelId="{9BD57F1F-D6F4-4BA0-AD19-47C05D24EB83}" type="presOf" srcId="{67F95B35-ED7F-554A-BE45-D9DC4E9F7BEA}" destId="{A9BC04EE-D634-384E-8B15-C2579ED55180}" srcOrd="0" destOrd="0" presId="urn:microsoft.com/office/officeart/2005/8/layout/hierarchy4"/>
    <dgm:cxn modelId="{3BC01B25-0B1F-4273-824C-786DD7FEF619}" type="presOf" srcId="{03DB5C1A-747C-E043-84A6-8477F97D6D76}" destId="{EAFBA8EF-C4BE-1D4E-BFE8-65D6C922BD5F}" srcOrd="0" destOrd="0" presId="urn:microsoft.com/office/officeart/2005/8/layout/hierarchy4"/>
    <dgm:cxn modelId="{7E39A9FB-03B7-43D2-BABC-12BF55A5EF63}" type="presOf" srcId="{F24233AD-FFC1-7E47-84D1-C7AEC5FD52CF}" destId="{1FEBE09C-2E37-A148-9713-079E4F16012D}" srcOrd="0" destOrd="0" presId="urn:microsoft.com/office/officeart/2005/8/layout/hierarchy4"/>
    <dgm:cxn modelId="{003E512F-4541-490A-934C-1A9E83B6A712}" type="presParOf" srcId="{44F32858-6CDB-D945-B597-1CB1FEE0738D}" destId="{C1DC2851-59E0-EE42-B076-CF0D9385436C}" srcOrd="0" destOrd="0" presId="urn:microsoft.com/office/officeart/2005/8/layout/hierarchy4"/>
    <dgm:cxn modelId="{39586DD2-5793-49AB-90C5-A2F957750404}" type="presParOf" srcId="{C1DC2851-59E0-EE42-B076-CF0D9385436C}" destId="{A9BC04EE-D634-384E-8B15-C2579ED55180}" srcOrd="0" destOrd="0" presId="urn:microsoft.com/office/officeart/2005/8/layout/hierarchy4"/>
    <dgm:cxn modelId="{CC04C42E-A864-4AF1-B842-012F5F8A256C}" type="presParOf" srcId="{C1DC2851-59E0-EE42-B076-CF0D9385436C}" destId="{04D95AD1-C77A-DD44-9E30-864EE2F5DF9D}" srcOrd="1" destOrd="0" presId="urn:microsoft.com/office/officeart/2005/8/layout/hierarchy4"/>
    <dgm:cxn modelId="{83890BA0-60FE-4CDC-A4C1-84B22B87C235}" type="presParOf" srcId="{C1DC2851-59E0-EE42-B076-CF0D9385436C}" destId="{F91E34E5-C22A-0943-93FE-AC1F1B161108}" srcOrd="2" destOrd="0" presId="urn:microsoft.com/office/officeart/2005/8/layout/hierarchy4"/>
    <dgm:cxn modelId="{F4E1AEA4-6A9F-4970-BDB6-62C911616E71}" type="presParOf" srcId="{F91E34E5-C22A-0943-93FE-AC1F1B161108}" destId="{A0AB3514-7E2E-4444-A167-A81F0774DF2F}" srcOrd="0" destOrd="0" presId="urn:microsoft.com/office/officeart/2005/8/layout/hierarchy4"/>
    <dgm:cxn modelId="{2BA5B27D-4CE3-460B-8B0C-000853DE107A}" type="presParOf" srcId="{A0AB3514-7E2E-4444-A167-A81F0774DF2F}" destId="{D34CB71B-FB62-5643-AC66-89AF17BAB37C}" srcOrd="0" destOrd="0" presId="urn:microsoft.com/office/officeart/2005/8/layout/hierarchy4"/>
    <dgm:cxn modelId="{32C74D08-E622-47A9-874C-60188A62DB5E}" type="presParOf" srcId="{A0AB3514-7E2E-4444-A167-A81F0774DF2F}" destId="{2B19791E-20C3-B842-A363-CDC09EF259E8}" srcOrd="1" destOrd="0" presId="urn:microsoft.com/office/officeart/2005/8/layout/hierarchy4"/>
    <dgm:cxn modelId="{BF0E3B4C-A99F-4933-A029-8020575328B1}" type="presParOf" srcId="{F91E34E5-C22A-0943-93FE-AC1F1B161108}" destId="{373FB034-E94C-C64D-B745-DC41F1DC2A8D}" srcOrd="1" destOrd="0" presId="urn:microsoft.com/office/officeart/2005/8/layout/hierarchy4"/>
    <dgm:cxn modelId="{722B3487-1995-48D5-BD8F-16832B53B172}" type="presParOf" srcId="{F91E34E5-C22A-0943-93FE-AC1F1B161108}" destId="{0B055A7F-2FCD-BC44-B1D7-EC3EE8A757E5}" srcOrd="2" destOrd="0" presId="urn:microsoft.com/office/officeart/2005/8/layout/hierarchy4"/>
    <dgm:cxn modelId="{985587FA-631F-4DC3-97CE-9D25B4405DA1}" type="presParOf" srcId="{0B055A7F-2FCD-BC44-B1D7-EC3EE8A757E5}" destId="{5970A7F3-D473-284D-AC86-9BAB2E6C15B3}" srcOrd="0" destOrd="0" presId="urn:microsoft.com/office/officeart/2005/8/layout/hierarchy4"/>
    <dgm:cxn modelId="{333CFE8A-D361-4C69-BA30-2895597206BF}" type="presParOf" srcId="{0B055A7F-2FCD-BC44-B1D7-EC3EE8A757E5}" destId="{31D02E12-4BE1-D047-B0A1-0617FC7271C1}" srcOrd="1" destOrd="0" presId="urn:microsoft.com/office/officeart/2005/8/layout/hierarchy4"/>
    <dgm:cxn modelId="{487EEFEC-76C8-4905-8BD8-2E5ED1F5841A}" type="presParOf" srcId="{F91E34E5-C22A-0943-93FE-AC1F1B161108}" destId="{0BF803C9-460E-B945-9382-FD2A70A2FE86}" srcOrd="3" destOrd="0" presId="urn:microsoft.com/office/officeart/2005/8/layout/hierarchy4"/>
    <dgm:cxn modelId="{2D560C3E-58FB-4ED0-8B52-AE3640558E08}" type="presParOf" srcId="{F91E34E5-C22A-0943-93FE-AC1F1B161108}" destId="{097368F9-77B6-CC4F-9622-892F6A60B42F}" srcOrd="4" destOrd="0" presId="urn:microsoft.com/office/officeart/2005/8/layout/hierarchy4"/>
    <dgm:cxn modelId="{B70EEB82-1E69-413B-B166-2A34C4F12A15}" type="presParOf" srcId="{097368F9-77B6-CC4F-9622-892F6A60B42F}" destId="{1FEBE09C-2E37-A148-9713-079E4F16012D}" srcOrd="0" destOrd="0" presId="urn:microsoft.com/office/officeart/2005/8/layout/hierarchy4"/>
    <dgm:cxn modelId="{431CF0E9-8A34-4F38-9B52-DDB41978010C}" type="presParOf" srcId="{097368F9-77B6-CC4F-9622-892F6A60B42F}" destId="{6F9D07F7-8464-BC4A-B6BE-630B69FECA45}" srcOrd="1" destOrd="0" presId="urn:microsoft.com/office/officeart/2005/8/layout/hierarchy4"/>
    <dgm:cxn modelId="{E06EB344-580E-464A-9BD6-A8D61F09D9CA}" type="presParOf" srcId="{F91E34E5-C22A-0943-93FE-AC1F1B161108}" destId="{1E9C5B95-FE1B-B24D-A555-A81B3E3225D8}" srcOrd="5" destOrd="0" presId="urn:microsoft.com/office/officeart/2005/8/layout/hierarchy4"/>
    <dgm:cxn modelId="{F9FD179B-A445-4A55-851E-B0AB793853CA}" type="presParOf" srcId="{F91E34E5-C22A-0943-93FE-AC1F1B161108}" destId="{8DC37DF2-01E6-A540-B890-10BF3527211E}" srcOrd="6" destOrd="0" presId="urn:microsoft.com/office/officeart/2005/8/layout/hierarchy4"/>
    <dgm:cxn modelId="{B78E614B-CE26-4B30-A9FA-C4F02D2D3FE6}" type="presParOf" srcId="{8DC37DF2-01E6-A540-B890-10BF3527211E}" destId="{16CE7A8E-DF76-D04B-ACA4-A81A30F37C36}" srcOrd="0" destOrd="0" presId="urn:microsoft.com/office/officeart/2005/8/layout/hierarchy4"/>
    <dgm:cxn modelId="{5CE92D85-D955-46F3-B647-65AEB734EDAF}" type="presParOf" srcId="{8DC37DF2-01E6-A540-B890-10BF3527211E}" destId="{3D626A2E-E395-8F47-8604-598DAFB90222}" srcOrd="1" destOrd="0" presId="urn:microsoft.com/office/officeart/2005/8/layout/hierarchy4"/>
    <dgm:cxn modelId="{17FC7AAC-E563-48BE-B9C1-6D47B7671F54}" type="presParOf" srcId="{8DC37DF2-01E6-A540-B890-10BF3527211E}" destId="{E99D72BF-3169-9040-AAE1-FFC9199AB873}" srcOrd="2" destOrd="0" presId="urn:microsoft.com/office/officeart/2005/8/layout/hierarchy4"/>
    <dgm:cxn modelId="{FCA97AE8-A3B8-4E81-8D7B-E6EAB9E81184}" type="presParOf" srcId="{E99D72BF-3169-9040-AAE1-FFC9199AB873}" destId="{8820C39F-42BD-DA42-BA41-1B099CE88897}" srcOrd="0" destOrd="0" presId="urn:microsoft.com/office/officeart/2005/8/layout/hierarchy4"/>
    <dgm:cxn modelId="{1800E09A-9093-4129-9CE4-13448DC484B7}" type="presParOf" srcId="{8820C39F-42BD-DA42-BA41-1B099CE88897}" destId="{EAFBA8EF-C4BE-1D4E-BFE8-65D6C922BD5F}" srcOrd="0" destOrd="0" presId="urn:microsoft.com/office/officeart/2005/8/layout/hierarchy4"/>
    <dgm:cxn modelId="{2D4AEF6E-C4FA-427D-999F-4BE040368BBF}" type="presParOf" srcId="{8820C39F-42BD-DA42-BA41-1B099CE88897}" destId="{6EEB6BF2-262B-754F-9125-3F95CAAF4189}" srcOrd="1" destOrd="0" presId="urn:microsoft.com/office/officeart/2005/8/layout/hierarchy4"/>
    <dgm:cxn modelId="{238CC252-6406-4AFF-9F28-A3F1CE5848A4}" type="presParOf" srcId="{E99D72BF-3169-9040-AAE1-FFC9199AB873}" destId="{DF1E49D6-7484-A04D-BE32-D5B8109A02BD}" srcOrd="1" destOrd="0" presId="urn:microsoft.com/office/officeart/2005/8/layout/hierarchy4"/>
    <dgm:cxn modelId="{D5233D9C-E42F-4E32-B1B7-FCC6E0DE46D4}" type="presParOf" srcId="{E99D72BF-3169-9040-AAE1-FFC9199AB873}" destId="{CA08B6B8-C6CD-074D-9B39-C36C22FDB334}" srcOrd="2" destOrd="0" presId="urn:microsoft.com/office/officeart/2005/8/layout/hierarchy4"/>
    <dgm:cxn modelId="{074537B3-A4CE-4E35-B432-AD77C1E1AB77}" type="presParOf" srcId="{CA08B6B8-C6CD-074D-9B39-C36C22FDB334}" destId="{C999709C-AAD0-5149-B4C5-4F5AC367E754}" srcOrd="0" destOrd="0" presId="urn:microsoft.com/office/officeart/2005/8/layout/hierarchy4"/>
    <dgm:cxn modelId="{6FDFEA9D-0133-49F1-A5B0-9649E72497A5}" type="presParOf" srcId="{CA08B6B8-C6CD-074D-9B39-C36C22FDB334}" destId="{ECEC21BA-9016-5D4D-9DE2-C90BCC82CDF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C04EE-D634-384E-8B15-C2579ED55180}">
      <dsp:nvSpPr>
        <dsp:cNvPr id="0" name=""/>
        <dsp:cNvSpPr/>
      </dsp:nvSpPr>
      <dsp:spPr>
        <a:xfrm>
          <a:off x="6038" y="930926"/>
          <a:ext cx="8447928" cy="108842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3200" kern="1200" dirty="0" smtClean="0"/>
            <a:t>Slagenhet</a:t>
          </a:r>
          <a:endParaRPr lang="nb-NO" sz="3200" kern="1200" dirty="0"/>
        </a:p>
      </dsp:txBody>
      <dsp:txXfrm>
        <a:off x="37917" y="962805"/>
        <a:ext cx="8384170" cy="1024667"/>
      </dsp:txXfrm>
    </dsp:sp>
    <dsp:sp modelId="{D34CB71B-FB62-5643-AC66-89AF17BAB37C}">
      <dsp:nvSpPr>
        <dsp:cNvPr id="0" name=""/>
        <dsp:cNvSpPr/>
      </dsp:nvSpPr>
      <dsp:spPr>
        <a:xfrm>
          <a:off x="0" y="2913020"/>
          <a:ext cx="1742181" cy="121117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Rehabilitering spesialist</a:t>
          </a:r>
          <a:endParaRPr lang="nb-NO" sz="1800" kern="1200" dirty="0"/>
        </a:p>
      </dsp:txBody>
      <dsp:txXfrm>
        <a:off x="35474" y="2948494"/>
        <a:ext cx="1671233" cy="1140223"/>
      </dsp:txXfrm>
    </dsp:sp>
    <dsp:sp modelId="{5970A7F3-D473-284D-AC86-9BAB2E6C15B3}">
      <dsp:nvSpPr>
        <dsp:cNvPr id="0" name=""/>
        <dsp:cNvSpPr/>
      </dsp:nvSpPr>
      <dsp:spPr>
        <a:xfrm>
          <a:off x="2233072" y="2884937"/>
          <a:ext cx="1873112" cy="118829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Tidlig støttet utskrivning</a:t>
          </a:r>
          <a:endParaRPr lang="nb-NO" sz="1800" kern="1200" dirty="0"/>
        </a:p>
      </dsp:txBody>
      <dsp:txXfrm>
        <a:off x="2267876" y="2919741"/>
        <a:ext cx="1803504" cy="1118687"/>
      </dsp:txXfrm>
    </dsp:sp>
    <dsp:sp modelId="{1FEBE09C-2E37-A148-9713-079E4F16012D}">
      <dsp:nvSpPr>
        <dsp:cNvPr id="0" name=""/>
        <dsp:cNvSpPr/>
      </dsp:nvSpPr>
      <dsp:spPr>
        <a:xfrm>
          <a:off x="4803184" y="2886821"/>
          <a:ext cx="1631477" cy="124706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Rehabilitering kommune</a:t>
          </a:r>
          <a:endParaRPr lang="nb-NO" sz="1800" kern="1200" dirty="0"/>
        </a:p>
      </dsp:txBody>
      <dsp:txXfrm>
        <a:off x="4839709" y="2923346"/>
        <a:ext cx="1558427" cy="1174014"/>
      </dsp:txXfrm>
    </dsp:sp>
    <dsp:sp modelId="{16CE7A8E-DF76-D04B-ACA4-A81A30F37C36}">
      <dsp:nvSpPr>
        <dsp:cNvPr id="0" name=""/>
        <dsp:cNvSpPr/>
      </dsp:nvSpPr>
      <dsp:spPr>
        <a:xfrm>
          <a:off x="6824169" y="2834697"/>
          <a:ext cx="1395511" cy="123172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Uten initialt </a:t>
          </a:r>
          <a:r>
            <a:rPr lang="nb-NO" sz="1800" kern="1200" dirty="0" err="1" smtClean="0"/>
            <a:t>rehabilite-ringsbehov</a:t>
          </a:r>
          <a:endParaRPr lang="nb-NO" sz="1800" kern="1200" dirty="0"/>
        </a:p>
      </dsp:txBody>
      <dsp:txXfrm>
        <a:off x="6860245" y="2870773"/>
        <a:ext cx="1323359" cy="1159569"/>
      </dsp:txXfrm>
    </dsp:sp>
    <dsp:sp modelId="{EAFBA8EF-C4BE-1D4E-BFE8-65D6C922BD5F}">
      <dsp:nvSpPr>
        <dsp:cNvPr id="0" name=""/>
        <dsp:cNvSpPr/>
      </dsp:nvSpPr>
      <dsp:spPr>
        <a:xfrm>
          <a:off x="5742324" y="4521120"/>
          <a:ext cx="1480135" cy="73010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Hjem uten rehabilitering</a:t>
          </a:r>
          <a:endParaRPr lang="nb-NO" sz="1800" kern="1200" dirty="0"/>
        </a:p>
      </dsp:txBody>
      <dsp:txXfrm>
        <a:off x="5763708" y="4542504"/>
        <a:ext cx="1437367" cy="687335"/>
      </dsp:txXfrm>
    </dsp:sp>
    <dsp:sp modelId="{C999709C-AAD0-5149-B4C5-4F5AC367E754}">
      <dsp:nvSpPr>
        <dsp:cNvPr id="0" name=""/>
        <dsp:cNvSpPr/>
      </dsp:nvSpPr>
      <dsp:spPr>
        <a:xfrm>
          <a:off x="7328826" y="4519403"/>
          <a:ext cx="1125140" cy="73359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800" kern="1200" dirty="0" smtClean="0"/>
            <a:t>Til sykehjem</a:t>
          </a:r>
          <a:endParaRPr lang="nb-NO" sz="1800" kern="1200" dirty="0"/>
        </a:p>
      </dsp:txBody>
      <dsp:txXfrm>
        <a:off x="7350312" y="4540889"/>
        <a:ext cx="1082168" cy="690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b-NO" smtClean="0"/>
              <a:t>asdasdasd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08148-6C7C-4C2B-9C5F-3C4C30D9226A}" type="datetimeFigureOut">
              <a:rPr lang="nb-NO" smtClean="0"/>
              <a:t>31.10.2018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C02E4-04AE-42D6-8668-1B0ECE91C61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75103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b-NO" smtClean="0"/>
              <a:t>asdasdasd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FAAFB-F67E-445D-B079-AF6BC3956FA1}" type="datetimeFigureOut">
              <a:rPr lang="nb-NO" smtClean="0"/>
              <a:t>31.10.2018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EE793-C490-48CF-A195-A8982C6FB6F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4808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1154113" y="693738"/>
            <a:ext cx="4551362" cy="3414712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Alvorlighetsgraden av skaden</a:t>
            </a:r>
          </a:p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Psykisk helse før skaden</a:t>
            </a:r>
          </a:p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Tilgang på støtte i nære relasjoner</a:t>
            </a:r>
          </a:p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Rusmidler</a:t>
            </a:r>
          </a:p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Forutsetning til å mestre store påkjennelser</a:t>
            </a:r>
          </a:p>
          <a:p>
            <a:pPr lvl="1">
              <a:buFontTx/>
              <a:buChar char="•"/>
            </a:pPr>
            <a:r>
              <a:rPr lang="nb-NO" altLang="nb-NO" sz="1800">
                <a:latin typeface="Arial" pitchFamily="34" charset="0"/>
                <a:ea typeface="ＭＳ Ｐゴシック" pitchFamily="34" charset="-128"/>
              </a:rPr>
              <a:t>…….</a:t>
            </a:r>
          </a:p>
          <a:p>
            <a:endParaRPr lang="en-US" altLang="nb-NO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Plassholder for nota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altLang="nb-NO" smtClean="0"/>
          </a:p>
        </p:txBody>
      </p:sp>
      <p:sp>
        <p:nvSpPr>
          <p:cNvPr id="20484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9pPr>
          </a:lstStyle>
          <a:p>
            <a:fld id="{5EBFF42D-C94A-49B7-8CA5-4A54445EA071}" type="slidenum">
              <a:rPr lang="nb-NO" altLang="nb-NO" sz="1200" smtClean="0">
                <a:solidFill>
                  <a:prstClr val="black"/>
                </a:solidFill>
              </a:rPr>
              <a:pPr/>
              <a:t>9</a:t>
            </a:fld>
            <a:endParaRPr lang="nb-NO" altLang="nb-NO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EE793-C490-48CF-A195-A8982C6FB6FB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644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EE793-C490-48CF-A195-A8982C6FB6FB}" type="slidenum">
              <a:rPr lang="nb-NO" smtClean="0"/>
              <a:t>33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3832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50E13-343F-4611-98CD-BC3BCADC6D3F}" type="slidenum">
              <a:rPr lang="nb-NO" smtClean="0"/>
              <a:pPr/>
              <a:t>38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2699792" y="2468894"/>
            <a:ext cx="6192688" cy="1344149"/>
          </a:xfrm>
        </p:spPr>
        <p:txBody>
          <a:bodyPr lIns="0">
            <a:normAutofit/>
          </a:bodyPr>
          <a:lstStyle>
            <a:lvl1pPr algn="l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Forside</a:t>
            </a:r>
            <a:endParaRPr lang="nb-NO" dirty="0"/>
          </a:p>
        </p:txBody>
      </p:sp>
      <p:sp>
        <p:nvSpPr>
          <p:cNvPr id="6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2699792" y="3813043"/>
            <a:ext cx="6192688" cy="1536171"/>
          </a:xfrm>
        </p:spPr>
        <p:txBody>
          <a:bodyPr lIns="0">
            <a:normAutofit/>
          </a:bodyPr>
          <a:lstStyle>
            <a:lvl1pPr marL="0" indent="0" algn="l">
              <a:buNone/>
              <a:defRPr sz="2800"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Tittel</a:t>
            </a:r>
            <a:endParaRPr lang="nb-NO" dirty="0"/>
          </a:p>
        </p:txBody>
      </p:sp>
      <p:sp>
        <p:nvSpPr>
          <p:cNvPr id="9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0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1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0419844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11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6732240" y="6657339"/>
            <a:ext cx="1080120" cy="144015"/>
          </a:xfrm>
          <a:prstGeom prst="rect">
            <a:avLst/>
          </a:prstGeom>
        </p:spPr>
        <p:txBody>
          <a:bodyPr anchor="ctr" anchorCtr="0"/>
          <a:lstStyle>
            <a:lvl1pPr>
              <a:defRPr sz="800">
                <a:solidFill>
                  <a:srgbClr val="003244"/>
                </a:solidFill>
              </a:defRPr>
            </a:lvl1pPr>
          </a:lstStyle>
          <a:p>
            <a:fld id="{E81B39B8-CEBA-4C64-8F0B-209D443CD816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2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6732240" y="6369307"/>
            <a:ext cx="2160240" cy="216023"/>
          </a:xfrm>
          <a:prstGeom prst="rect">
            <a:avLst/>
          </a:prstGeom>
        </p:spPr>
        <p:txBody>
          <a:bodyPr anchor="ctr" anchorCtr="0"/>
          <a:lstStyle>
            <a:lvl1pPr algn="l">
              <a:defRPr sz="1000" b="1">
                <a:solidFill>
                  <a:srgbClr val="039BAF"/>
                </a:solidFill>
              </a:defRPr>
            </a:lvl1pPr>
          </a:lstStyle>
          <a:p>
            <a:r>
              <a:rPr lang="nb-NO" dirty="0" smtClean="0"/>
              <a:t>Tema for presentasjonen</a:t>
            </a:r>
            <a:endParaRPr lang="nb-NO" dirty="0"/>
          </a:p>
        </p:txBody>
      </p:sp>
      <p:sp>
        <p:nvSpPr>
          <p:cNvPr id="13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884368" y="6657339"/>
            <a:ext cx="648072" cy="144015"/>
          </a:xfrm>
          <a:prstGeom prst="rect">
            <a:avLst/>
          </a:prstGeom>
        </p:spPr>
        <p:txBody>
          <a:bodyPr anchor="ctr" anchorCtr="0"/>
          <a:lstStyle>
            <a:lvl1pPr>
              <a:defRPr sz="800">
                <a:solidFill>
                  <a:srgbClr val="003244"/>
                </a:solidFill>
              </a:defRPr>
            </a:lvl1pPr>
          </a:lstStyle>
          <a:p>
            <a:fld id="{CDA22134-EA94-4B2E-9154-EB8F13265450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4" name="Plassholder for innhold 2"/>
          <p:cNvSpPr>
            <a:spLocks noGrp="1"/>
          </p:cNvSpPr>
          <p:nvPr>
            <p:ph idx="1"/>
          </p:nvPr>
        </p:nvSpPr>
        <p:spPr>
          <a:xfrm>
            <a:off x="468000" y="1699201"/>
            <a:ext cx="3960000" cy="452596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5" name="Plassholder for innhold 2"/>
          <p:cNvSpPr>
            <a:spLocks noGrp="1"/>
          </p:cNvSpPr>
          <p:nvPr>
            <p:ph idx="11"/>
          </p:nvPr>
        </p:nvSpPr>
        <p:spPr>
          <a:xfrm>
            <a:off x="4724400" y="1699201"/>
            <a:ext cx="3960000" cy="452596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244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982717"/>
            <a:ext cx="7772400" cy="617734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46D-28A8-4D02-9DC0-B6CFF6C62B62}" type="datetimeFigureOut">
              <a:rPr lang="nb-NO" smtClean="0"/>
              <a:t>31.10.2018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CEFD-7423-4A6D-9BBB-E6CC76E6DFF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6235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2699792" y="2468894"/>
            <a:ext cx="6192688" cy="1344149"/>
          </a:xfrm>
        </p:spPr>
        <p:txBody>
          <a:bodyPr lIns="0">
            <a:normAutofit/>
          </a:bodyPr>
          <a:lstStyle>
            <a:lvl1pPr algn="l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Forside</a:t>
            </a:r>
            <a:endParaRPr lang="nb-NO" dirty="0"/>
          </a:p>
        </p:txBody>
      </p:sp>
      <p:sp>
        <p:nvSpPr>
          <p:cNvPr id="6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2699792" y="3813043"/>
            <a:ext cx="6192688" cy="1536171"/>
          </a:xfrm>
        </p:spPr>
        <p:txBody>
          <a:bodyPr lIns="0">
            <a:normAutofit/>
          </a:bodyPr>
          <a:lstStyle>
            <a:lvl1pPr marL="0" indent="0" algn="l">
              <a:buNone/>
              <a:defRPr sz="2800"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Tittel</a:t>
            </a:r>
            <a:endParaRPr lang="nb-NO" dirty="0"/>
          </a:p>
        </p:txBody>
      </p:sp>
      <p:sp>
        <p:nvSpPr>
          <p:cNvPr id="9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0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1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56097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rkfit og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56937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8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2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3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4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501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3542"/>
            <a:ext cx="3600400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1" name="Plassholder for innhold 2"/>
          <p:cNvSpPr>
            <a:spLocks noGrp="1"/>
          </p:cNvSpPr>
          <p:nvPr>
            <p:ph idx="13"/>
          </p:nvPr>
        </p:nvSpPr>
        <p:spPr>
          <a:xfrm>
            <a:off x="4067944" y="1558138"/>
            <a:ext cx="4824536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8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9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0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34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 - Hvit bakgrun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3542"/>
            <a:ext cx="3600400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1" name="Plassholder for innhold 2"/>
          <p:cNvSpPr>
            <a:spLocks noGrp="1"/>
          </p:cNvSpPr>
          <p:nvPr>
            <p:ph idx="13"/>
          </p:nvPr>
        </p:nvSpPr>
        <p:spPr>
          <a:xfrm>
            <a:off x="4067944" y="1558138"/>
            <a:ext cx="4824536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8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9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0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92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llomtit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 hasCustomPrompt="1"/>
          </p:nvPr>
        </p:nvSpPr>
        <p:spPr>
          <a:xfrm>
            <a:off x="738835" y="2717622"/>
            <a:ext cx="7433565" cy="1056117"/>
          </a:xfrm>
        </p:spPr>
        <p:txBody>
          <a:bodyPr lIns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Forside</a:t>
            </a:r>
            <a:endParaRPr lang="nb-NO" dirty="0"/>
          </a:p>
        </p:txBody>
      </p:sp>
      <p:sp>
        <p:nvSpPr>
          <p:cNvPr id="9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38835" y="3773739"/>
            <a:ext cx="7433565" cy="864097"/>
          </a:xfrm>
        </p:spPr>
        <p:txBody>
          <a:bodyPr lIns="0"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Tittel</a:t>
            </a:r>
            <a:endParaRPr lang="nb-NO" dirty="0"/>
          </a:p>
        </p:txBody>
      </p:sp>
      <p:sp>
        <p:nvSpPr>
          <p:cNvPr id="10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1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2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982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 - grønn bakgrun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251519" y="1553542"/>
            <a:ext cx="4240013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4579314" y="1558138"/>
            <a:ext cx="4313165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0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1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2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387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/3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3"/>
          </p:nvPr>
        </p:nvSpPr>
        <p:spPr>
          <a:xfrm>
            <a:off x="5292080" y="692696"/>
            <a:ext cx="3600400" cy="5438065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9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482453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4"/>
          </p:nvPr>
        </p:nvSpPr>
        <p:spPr>
          <a:xfrm>
            <a:off x="251520" y="1556793"/>
            <a:ext cx="4824536" cy="4608512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2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4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5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79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239713"/>
            <a:ext cx="8045450" cy="1270000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800" y="6228000"/>
            <a:ext cx="3960000" cy="32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2000" tIns="45720" rIns="9144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nb-NO" smtClean="0">
                <a:solidFill>
                  <a:srgbClr val="003283"/>
                </a:solidFill>
              </a:rPr>
              <a:t>Rediger/aktiver bunnetekst  Sett inn -&gt;Topptekst og bunntekst</a:t>
            </a:r>
            <a:endParaRPr lang="nb-NO">
              <a:solidFill>
                <a:srgbClr val="003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rkfit og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56937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8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2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3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4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02267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275" y="6228000"/>
            <a:ext cx="3960000" cy="32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2000" tIns="45720" rIns="9144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nb-NO" smtClean="0"/>
              <a:t>Rediger/aktiver bunnetekst  Sett inn -&gt;Topptekst og bunntekst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63762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3542"/>
            <a:ext cx="3600400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1" name="Plassholder for innhold 2"/>
          <p:cNvSpPr>
            <a:spLocks noGrp="1"/>
          </p:cNvSpPr>
          <p:nvPr>
            <p:ph idx="13"/>
          </p:nvPr>
        </p:nvSpPr>
        <p:spPr>
          <a:xfrm>
            <a:off x="4067944" y="1558138"/>
            <a:ext cx="4824536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8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9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0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3800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 - Hvit bakgrun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251520" y="1553542"/>
            <a:ext cx="3600400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1" name="Plassholder for innhold 2"/>
          <p:cNvSpPr>
            <a:spLocks noGrp="1"/>
          </p:cNvSpPr>
          <p:nvPr>
            <p:ph idx="13"/>
          </p:nvPr>
        </p:nvSpPr>
        <p:spPr>
          <a:xfrm>
            <a:off x="4067944" y="1558138"/>
            <a:ext cx="4824536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8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9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0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6427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llomtit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 hasCustomPrompt="1"/>
          </p:nvPr>
        </p:nvSpPr>
        <p:spPr>
          <a:xfrm>
            <a:off x="738835" y="2717622"/>
            <a:ext cx="7433565" cy="1056117"/>
          </a:xfrm>
        </p:spPr>
        <p:txBody>
          <a:bodyPr lIns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Forside</a:t>
            </a:r>
            <a:endParaRPr lang="nb-NO" dirty="0"/>
          </a:p>
        </p:txBody>
      </p:sp>
      <p:sp>
        <p:nvSpPr>
          <p:cNvPr id="9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38835" y="3773739"/>
            <a:ext cx="7433565" cy="864097"/>
          </a:xfrm>
        </p:spPr>
        <p:txBody>
          <a:bodyPr lIns="0"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Tittel</a:t>
            </a:r>
            <a:endParaRPr lang="nb-NO" dirty="0"/>
          </a:p>
        </p:txBody>
      </p:sp>
      <p:sp>
        <p:nvSpPr>
          <p:cNvPr id="10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1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2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7472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o spalter - grønn bakgrun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251519" y="1553542"/>
            <a:ext cx="4240013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4579314" y="1558138"/>
            <a:ext cx="4313165" cy="4572623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6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0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1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2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90763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/3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3"/>
          </p:nvPr>
        </p:nvSpPr>
        <p:spPr>
          <a:xfrm>
            <a:off x="5292080" y="692696"/>
            <a:ext cx="3600400" cy="5438065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9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482453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4"/>
          </p:nvPr>
        </p:nvSpPr>
        <p:spPr>
          <a:xfrm>
            <a:off x="251520" y="1556793"/>
            <a:ext cx="4824536" cy="4608512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2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4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5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1530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239713"/>
            <a:ext cx="8045450" cy="1270000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800" y="6228000"/>
            <a:ext cx="3960000" cy="32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2000" tIns="45720" rIns="9144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nb-NO" smtClean="0"/>
              <a:t>Rediger/aktiver bunnetekst  Sett inn -&gt;Topptekst og bunntekst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653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4" y="725035"/>
            <a:ext cx="3008313" cy="7100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7FB5-18F7-4F27-BAF9-9FE8D05B8F89}" type="datetimeFigureOut">
              <a:rPr lang="nb-NO" smtClean="0"/>
              <a:pPr/>
              <a:t>31.10.2018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04BC-1CC7-4357-9549-B03402679129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2890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1520" y="1484783"/>
            <a:ext cx="8640960" cy="4641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/>
              <a:pPr/>
              <a:t>31.10.2018</a:t>
            </a:fld>
            <a:endParaRPr lang="nb-NO" dirty="0"/>
          </a:p>
        </p:txBody>
      </p:sp>
      <p:sp>
        <p:nvSpPr>
          <p:cNvPr id="14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/>
              <a:t>bunntekst</a:t>
            </a:r>
            <a:endParaRPr lang="nb-NO" dirty="0"/>
          </a:p>
        </p:txBody>
      </p:sp>
      <p:sp>
        <p:nvSpPr>
          <p:cNvPr id="15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54" y="233706"/>
            <a:ext cx="2005013" cy="23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4" r:id="rId3"/>
    <p:sldLayoutId id="2147483665" r:id="rId4"/>
    <p:sldLayoutId id="2147483663" r:id="rId5"/>
    <p:sldLayoutId id="2147483662" r:id="rId6"/>
    <p:sldLayoutId id="2147483649" r:id="rId7"/>
    <p:sldLayoutId id="2147483666" r:id="rId8"/>
    <p:sldLayoutId id="2147483710" r:id="rId9"/>
    <p:sldLayoutId id="2147483711" r:id="rId10"/>
    <p:sldLayoutId id="2147483712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1520" y="1484783"/>
            <a:ext cx="8640960" cy="4641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dato 2"/>
          <p:cNvSpPr>
            <a:spLocks noGrp="1"/>
          </p:cNvSpPr>
          <p:nvPr>
            <p:ph type="dt" sz="half" idx="2"/>
          </p:nvPr>
        </p:nvSpPr>
        <p:spPr>
          <a:xfrm>
            <a:off x="244697" y="6305433"/>
            <a:ext cx="1004074" cy="331658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7837F12-30DD-4ED5-9308-F0FC799BCF97}" type="datetime1">
              <a:rPr lang="nb-NO" smtClean="0">
                <a:solidFill>
                  <a:srgbClr val="003283"/>
                </a:solidFill>
              </a:rPr>
              <a:pPr/>
              <a:t>31.10.2018</a:t>
            </a:fld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4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1368795" y="6305433"/>
            <a:ext cx="6928123" cy="325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smtClean="0">
                <a:solidFill>
                  <a:srgbClr val="003283"/>
                </a:solidFill>
              </a:rPr>
              <a:t>bunntekst</a:t>
            </a:r>
            <a:endParaRPr lang="nb-NO" dirty="0">
              <a:solidFill>
                <a:srgbClr val="003283"/>
              </a:solidFill>
            </a:endParaRPr>
          </a:p>
        </p:txBody>
      </p:sp>
      <p:sp>
        <p:nvSpPr>
          <p:cNvPr id="15" name="Plassholder for lysbildenummer 4"/>
          <p:cNvSpPr>
            <a:spLocks noGrp="1"/>
          </p:cNvSpPr>
          <p:nvPr>
            <p:ph type="sldNum" sz="quarter" idx="4"/>
          </p:nvPr>
        </p:nvSpPr>
        <p:spPr>
          <a:xfrm>
            <a:off x="8442773" y="6311043"/>
            <a:ext cx="435593" cy="31976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A67513C0-5F9E-431D-A218-42A3D8B9E734}" type="slidenum">
              <a:rPr lang="nb-NO" smtClean="0">
                <a:solidFill>
                  <a:srgbClr val="003283"/>
                </a:solidFill>
              </a:rPr>
              <a:pPr/>
              <a:t>‹#›</a:t>
            </a:fld>
            <a:endParaRPr lang="nb-NO" dirty="0">
              <a:solidFill>
                <a:srgbClr val="003283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54" y="233706"/>
            <a:ext cx="2005013" cy="23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9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23" r:id="rId9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hyperlink" Target="https://www.google.no/url?sa=i&amp;rct=j&amp;q=&amp;esrc=s&amp;source=images&amp;cd=&amp;cad=rja&amp;uact=8&amp;ved=0ahUKEwjhm_6QlOLXAhVlApoKHWEhD0MQjRwIBw&amp;url=https://www.pinterest.co.uk/pin/387450374163797223/&amp;psig=AOvVaw2rE66n2183ftcOdJvpS-Xp&amp;ust=1511988998775361" TargetMode="External"/><Relationship Id="rId12" Type="http://schemas.openxmlformats.org/officeDocument/2006/relationships/image" Target="../media/image26.jpeg"/><Relationship Id="rId2" Type="http://schemas.openxmlformats.org/officeDocument/2006/relationships/hyperlink" Target="http://rdcu.be/ykY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hyperlink" Target="http://www.google.no/url?sa=i&amp;rct=j&amp;q=&amp;esrc=s&amp;source=images&amp;cd=&amp;cad=rja&amp;uact=8&amp;ved=0ahUKEwiexomT_Y7YAhXnDpoKHc4mCWYQjRwIBw&amp;url=http://lonelever.blogg.no/1438330405_31072015.html&amp;psig=AOvVaw2OJffEOYxUaqQRP56YXpQz&amp;ust=1513529003700502" TargetMode="External"/><Relationship Id="rId5" Type="http://schemas.openxmlformats.org/officeDocument/2006/relationships/image" Target="../media/image22.jpeg"/><Relationship Id="rId10" Type="http://schemas.openxmlformats.org/officeDocument/2006/relationships/image" Target="../media/image25.jpeg"/><Relationship Id="rId4" Type="http://schemas.openxmlformats.org/officeDocument/2006/relationships/image" Target="../media/image21.jpeg"/><Relationship Id="rId9" Type="http://schemas.openxmlformats.org/officeDocument/2006/relationships/hyperlink" Target="http://www.google.no/url?sa=i&amp;rct=j&amp;q=&amp;esrc=s&amp;source=images&amp;cd=&amp;cad=rja&amp;uact=8&amp;ved=0ahUKEwifyoXjlOLXAhXkJZoKHUusCiUQjRwIBw&amp;url=http://docplayer.me/53044878-Balanse-trunkal-kontroll-og-hjerneslag.html&amp;psig=AOvVaw3XQF7_2Ea1yFb_Ckre7nmi&amp;ust=151198913275859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o/url?sa=i&amp;rct=j&amp;q=&amp;esrc=s&amp;source=images&amp;cd=&amp;cad=rja&amp;uact=8&amp;ved=&amp;url=https://silversunday.org.uk/event/move-it-or-lose-it/&amp;psig=AOvVaw1h0ddkm9VCXVa335sfvtbl&amp;ust=1510848053596787" TargetMode="External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no/url?sa=i&amp;rct=j&amp;q=&amp;esrc=s&amp;source=images&amp;cd=&amp;cad=rja&amp;uact=8&amp;ved=0ahUKEwinkfHB-sDXAhUIJpoKHQfqDC4QjRwIBw&amp;url=http://myventurepad.com/4-simple-tips-can-make-moving-business-house-lot-easier/&amp;psig=AOvVaw3FopxSxDu1qt5IMmzlbvYl&amp;ust=1510848191065637" TargetMode="External"/><Relationship Id="rId5" Type="http://schemas.openxmlformats.org/officeDocument/2006/relationships/hyperlink" Target="http://www.google.no/url?sa=i&amp;rct=j&amp;q=&amp;esrc=s&amp;source=images&amp;cd=&amp;cad=rja&amp;uact=8&amp;ved=&amp;url=http://ellensellsnjhomes.com/signs-that-it-may-be-time-to-move/&amp;psig=AOvVaw3FopxSxDu1qt5IMmzlbvYl&amp;ust=1510848191065637" TargetMode="External"/><Relationship Id="rId4" Type="http://schemas.openxmlformats.org/officeDocument/2006/relationships/hyperlink" Target="https://www.google.no/url?sa=i&amp;rct=j&amp;q=&amp;esrc=s&amp;source=images&amp;cd=&amp;cad=rja&amp;uact=8&amp;ved=&amp;url=https://timetomove.eurodesk.eu/&amp;psig=AOvVaw1h0ddkm9VCXVa335sfvtbl&amp;ust=1510848053596787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o/url?sa=i&amp;rct=j&amp;q=&amp;esrc=s&amp;source=images&amp;cd=&amp;cad=rja&amp;uact=8&amp;ved=0ahUKEwjSjqai-MDXAhUjP5oKHU_KAk8QjRwIBw&amp;url=https://ra-is.co.uk/ra-infrastructure-support/uk-based-it-support/&amp;psig=AOvVaw2cIIm50pkktJh6FoRfCbiT&amp;ust=1510847601492734" TargetMode="External"/><Relationship Id="rId2" Type="http://schemas.openxmlformats.org/officeDocument/2006/relationships/hyperlink" Target="https://www.google.no/url?sa=i&amp;rct=j&amp;q=&amp;esrc=s&amp;source=images&amp;cd=&amp;cad=rja&amp;uact=8&amp;ved=&amp;url=https://jakeducey.mykajabi.com/pages/support&amp;psig=AOvVaw2cIIm50pkktJh6FoRfCbiT&amp;ust=151084760149273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no/url?sa=i&amp;rct=j&amp;q=&amp;esrc=s&amp;source=images&amp;cd=&amp;cad=rja&amp;uact=8&amp;ved=0ahUKEwjs8sXNyNnSAhVBnywKHWt0CmAQjRwIBw&amp;url=http://fmobserver.com/the-fm-observer-asks-what-time-is-it/&amp;bvm=bv.149397726,d.bGg&amp;psig=AFQjCNEk64gn2BfuRXt_Y5xqszKTHvuxyg&amp;ust=148970360283794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hyperlink" Target="http://www.google.no/url?sa=i&amp;rct=j&amp;q=&amp;esrc=s&amp;source=images&amp;cd=&amp;cad=rja&amp;uact=8&amp;ved=0ahUKEwiXjOy0yNnSAhXEGCwKHWvlD8sQjRwIBw&amp;url=http://www.guidingtech.com/61604/heart-rate-sensors/&amp;bvm=bv.149397726,d.bGg&amp;psig=AFQjCNE72QLGbAxfXRwZsX-5uFumos4m5A&amp;ust=148970346140625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no/url?sa=i&amp;rct=j&amp;q=&amp;esrc=s&amp;source=images&amp;cd=&amp;ved=0ahUKEwiUmbCpxNnSAhXB1ywKHbrdDm8QjRwIBw&amp;url=http://www.download.thelancet.com/journals/laneur/article/PIIS1474-4422(14)70160-7/fulltext&amp;psig=AFQjCNFy7Tvur52I1_u7-9CKcZjsjGj4Zw&amp;ust=1489702470659001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google.no/url?sa=i&amp;rct=j&amp;q=&amp;esrc=s&amp;source=images&amp;cd=&amp;cad=rja&amp;uact=8&amp;ved=0ahUKEwiMs4GpioTSAhVFJpoKHe27DkAQjRwIBw&amp;url=https://crpssupport.wordpress.com/treatments/mirror-therapy/&amp;bvm=bv.146496531,d.bGs&amp;psig=AFQjCNFcVNaqsCWSPCmxNUnIO2uvfBWbPg&amp;ust=148676631744245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www.google.no/url?sa=i&amp;rct=j&amp;q=&amp;esrc=s&amp;source=images&amp;cd=&amp;cad=rja&amp;uact=8&amp;ved=0ahUKEwjKn42exdnSAhUKiSwKHXkcC9IQjRwIBw&amp;url=https://www.youtube.com/watch?v%3DXemDCCL4hiw&amp;psig=AFQjCNH1Wsvfb84Tovyk_CjwQWAWJa8lWQ&amp;ust=1489702705722285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www.google.no/url?sa=i&amp;rct=j&amp;q=&amp;esrc=s&amp;source=images&amp;cd=&amp;ved=0ahUKEwjHr5z6ioTSAhWGB5oKHQaLAT8QjRwIBw&amp;url=https://www.pinterest.com/toolstogrowot/visual-scanningtracking/&amp;bvm=bv.146496531,d.bGs&amp;psig=AFQjCNHyyaouH0Pt26VlQeLIGKIdkdKMHg&amp;ust=14867663704613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hyperlink" Target="https://www.google.no/url?sa=i&amp;rct=j&amp;q=&amp;esrc=s&amp;source=images&amp;cd=&amp;cad=rja&amp;uact=8&amp;ved=0ahUKEwi-lP2LjITSAhWCNpoKHShhCiIQjRwIBw&amp;url=https://otswithapps.com/2012/11/29/visual-attention-app-by-tactus/&amp;bvm=bv.146496531,d.bGs&amp;psig=AFQjCNHyyaouH0Pt26VlQeLIGKIdkdKMHg&amp;ust=148676637046133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o/url?sa=i&amp;rct=j&amp;q=&amp;esrc=s&amp;source=images&amp;cd=&amp;cad=rja&amp;uact=8&amp;ved=0ahUKEwj_ntHDi4TSAhXhIJoKHaI9Df8QjRwIBw&amp;url=http://tactustherapy.com/visual-scanning-treatment/&amp;bvm=bv.146496531,d.bGs&amp;psig=AFQjCNHNxmF4yWIp1nrHRiwE1j_kn0hmGQ&amp;ust=1486766647316138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www.google.no/url?sa=i&amp;rct=j&amp;q=&amp;esrc=s&amp;source=imgres&amp;cd=&amp;cad=rja&amp;uact=8&amp;ved=0ahUKEwibpoW-lLnUAhUGP5oKHaTCBvoQjRwIBw&amp;url=http://tactustherapy.com/visual-scanning-treatment/&amp;psig=AFQjCNGhN-FWZo4hCbJcPqjTczf-83KdkA&amp;ust=1497386217216504" TargetMode="Externa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www.google.no/url?sa=i&amp;rct=j&amp;q=&amp;esrc=s&amp;source=images&amp;cd=&amp;cad=rja&amp;uact=8&amp;ved=0ahUKEwi5udTom4XSAhUqDJoKHRG0DlMQjRwIBw&amp;url=http://www.artsjournal.com/sandow/2012/06&amp;bvm=bv.146496531,d.bGs&amp;psig=AFQjCNHU9Tw8_u1Sq6IORaXRdqJJ9BEXSQ&amp;ust=148680537368740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hyperlink" Target="http://www.google.no/url?sa=i&amp;rct=j&amp;q=&amp;esrc=s&amp;source=images&amp;cd=&amp;cad=rja&amp;uact=8&amp;ved=2ahUKEwitq6C6xZneAhUlxosKHbClA6MQjRx6BAgBEAU&amp;url=http://www.viatherapy.org/&amp;psig=AOvVaw0AKgjv0r9Lwgk0gPNJ3c0E&amp;ust=154028031358528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helsedirektoratet.no/retningslinjer/hjernesla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no/url?sa=i&amp;rct=j&amp;q=&amp;esrc=s&amp;source=images&amp;cd=&amp;cad=rja&amp;uact=8&amp;ved=0ahUKEwjcpc2AmoXSAhUiMZoKHVchA9YQjRwIBw&amp;url=http://www.adressa.no/kultur/article6975559.ece&amp;bvm=bv.146496531,d.bGs&amp;psig=AFQjCNGQjMRF9SBKOpGlkYDOKL5d3bTQEQ&amp;ust=1486804890154304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42.png"/><Relationship Id="rId2" Type="http://schemas.openxmlformats.org/officeDocument/2006/relationships/hyperlink" Target="https://bmcneurol.biomedcentral.com/articles/10.1186/s12883-016-0740-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illdegbedre.no/" TargetMode="External"/><Relationship Id="rId5" Type="http://schemas.openxmlformats.org/officeDocument/2006/relationships/image" Target="../media/image41.jpeg"/><Relationship Id="rId4" Type="http://schemas.openxmlformats.org/officeDocument/2006/relationships/hyperlink" Target="https://www.google.no/url?sa=i&amp;rct=j&amp;q=&amp;esrc=s&amp;source=images&amp;cd=&amp;cad=rja&amp;uact=8&amp;ved=0ahUKEwihqbORmoXSAhXEIpoKHdzfAvIQjRwIBw&amp;url=https://tbirehabilitation.wordpress.com/2016/03/03/web-site-robotics-and-virtual-reality-for-faster-stroke-recovery/&amp;bvm=bv.146496531,d.bGs&amp;psig=AFQjCNHt0xpV1N1sThD5i_OZUmr1jSyrug&amp;ust=1486804923552119" TargetMode="External"/><Relationship Id="rId9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view?r=eyJrIjoiZjcwZWZhYzMtMDRmMS00ZjVjLTk3ZGItOTUwOWZmMTA2YTM5IiwidCI6ImU3ZTYxZDk0LTg1ZDctNDFhYS1hZWFhLTAzNmJiZjJkYjZlZSIsImMiOjh9" TargetMode="External"/><Relationship Id="rId2" Type="http://schemas.openxmlformats.org/officeDocument/2006/relationships/hyperlink" Target="https://helsedirektoratet.no/retningslinjer/hjerneslag-pakkeforlop-fase-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helsedirektoratet.no/retningslinjer/hjerneslag-pakkeforlop-fase-1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jpeg"/><Relationship Id="rId4" Type="http://schemas.openxmlformats.org/officeDocument/2006/relationships/hyperlink" Target="http://www.med.uio.no/klinmed/personer/vit/frankb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dethalter.no/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hyperlink" Target="http://www.google.no/url?sa=i&amp;rct=j&amp;q=&amp;esrc=s&amp;source=images&amp;cd=&amp;cad=rja&amp;uact=8&amp;ved=0CAcQjRw&amp;url=http://www.helse-midt.no/114771&amp;ei=M5LdVNaHOcG3OLCugegD&amp;psig=AFQjCNHP8E7xkfkvkpwtZ3uXaKbrpk5JNg&amp;ust=1423893321595580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ww.google.no/url?sa=i&amp;rct=j&amp;q=&amp;esrc=s&amp;source=images&amp;cd=&amp;cad=rja&amp;uact=8&amp;ved=0CAcQjRw&amp;url=http://ndla.no/nb/node/45760&amp;ei=51TcVLvMGI_kaKaQgbgM&amp;psig=AFQjCNF7OtNlZSRamDcD2EwAxtBbkdcoug&amp;ust=1423812094754928" TargetMode="External"/><Relationship Id="rId9" Type="http://schemas.openxmlformats.org/officeDocument/2006/relationships/hyperlink" Target="https://janschwencke.com/for-store-sk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51293" y="2378228"/>
            <a:ext cx="6713724" cy="2483021"/>
          </a:xfrm>
        </p:spPr>
        <p:txBody>
          <a:bodyPr>
            <a:noAutofit/>
          </a:bodyPr>
          <a:lstStyle/>
          <a:p>
            <a:r>
              <a:rPr lang="nb-NO" sz="3200" dirty="0"/>
              <a:t>Kunnskapsbasert slagrehabilitering</a:t>
            </a:r>
            <a:r>
              <a:rPr lang="nb-NO" sz="3200" dirty="0" smtClean="0"/>
              <a:t/>
            </a:r>
            <a:br>
              <a:rPr lang="nb-NO" sz="3200" dirty="0" smtClean="0"/>
            </a:br>
            <a:r>
              <a:rPr lang="nb-NO" sz="2800" dirty="0" smtClean="0"/>
              <a:t>N</a:t>
            </a:r>
            <a:r>
              <a:rPr lang="nb-NO" sz="2800" dirty="0" smtClean="0"/>
              <a:t>asjonale anbefalinger</a:t>
            </a:r>
            <a:r>
              <a:rPr lang="nb-NO" sz="2800" dirty="0" smtClean="0"/>
              <a:t>, </a:t>
            </a:r>
            <a:r>
              <a:rPr lang="nb-NO" sz="2800" dirty="0" smtClean="0"/>
              <a:t/>
            </a:r>
            <a:br>
              <a:rPr lang="nb-NO" sz="2800" dirty="0" smtClean="0"/>
            </a:br>
            <a:r>
              <a:rPr lang="nb-NO" sz="2800" dirty="0" smtClean="0"/>
              <a:t>r</a:t>
            </a:r>
            <a:r>
              <a:rPr lang="nb-NO" sz="2800" dirty="0" smtClean="0"/>
              <a:t>ehabiliteringsprinsipper</a:t>
            </a:r>
            <a:r>
              <a:rPr lang="nb-NO" sz="2800" dirty="0"/>
              <a:t>,</a:t>
            </a:r>
            <a:r>
              <a:rPr lang="nb-NO" sz="2800" dirty="0" smtClean="0"/>
              <a:t/>
            </a:r>
            <a:br>
              <a:rPr lang="nb-NO" sz="2800" dirty="0" smtClean="0"/>
            </a:br>
            <a:r>
              <a:rPr lang="nb-NO" sz="2800" dirty="0"/>
              <a:t>p</a:t>
            </a:r>
            <a:r>
              <a:rPr lang="nb-NO" sz="2800" dirty="0" smtClean="0"/>
              <a:t>akkeforløp </a:t>
            </a:r>
            <a:endParaRPr lang="nb-NO" sz="28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2699792" y="5404293"/>
            <a:ext cx="6192688" cy="1244863"/>
          </a:xfrm>
        </p:spPr>
        <p:txBody>
          <a:bodyPr>
            <a:noAutofit/>
          </a:bodyPr>
          <a:lstStyle/>
          <a:p>
            <a:pPr algn="r"/>
            <a:r>
              <a:rPr lang="nb-NO" sz="2400" dirty="0" smtClean="0"/>
              <a:t>Frank Becker</a:t>
            </a:r>
            <a:br>
              <a:rPr lang="nb-NO" sz="2400" dirty="0" smtClean="0"/>
            </a:br>
            <a:r>
              <a:rPr lang="nb-NO" sz="2000" dirty="0" smtClean="0"/>
              <a:t>klinikkoverlege, Sunnaas sykehus</a:t>
            </a:r>
            <a:br>
              <a:rPr lang="nb-NO" sz="2000" dirty="0" smtClean="0"/>
            </a:br>
            <a:r>
              <a:rPr lang="nb-NO" sz="2000" dirty="0" smtClean="0"/>
              <a:t>førsteamanuensis, Universitetet i Oslo</a:t>
            </a:r>
            <a:endParaRPr lang="nb-NO" sz="2000" dirty="0"/>
          </a:p>
        </p:txBody>
      </p:sp>
      <p:pic>
        <p:nvPicPr>
          <p:cNvPr id="4" name="Picture 2" descr="uio nor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3205" y="535965"/>
            <a:ext cx="2161413" cy="63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15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016180" cy="4569373"/>
          </a:xfrm>
        </p:spPr>
        <p:txBody>
          <a:bodyPr>
            <a:noAutofit/>
          </a:bodyPr>
          <a:lstStyle/>
          <a:p>
            <a:endParaRPr lang="nb-NO" altLang="nb-NO" dirty="0"/>
          </a:p>
          <a:p>
            <a:r>
              <a:rPr lang="nb-NO" altLang="nb-NO" dirty="0"/>
              <a:t>Økende kunnskap om at hjernen er plastisk, dvs. kan endre </a:t>
            </a:r>
          </a:p>
          <a:p>
            <a:pPr marL="742950" lvl="2" indent="-342900"/>
            <a:r>
              <a:rPr lang="nb-NO" altLang="nb-NO" sz="1800" dirty="0"/>
              <a:t>hvordan den </a:t>
            </a:r>
            <a:r>
              <a:rPr lang="nb-NO" altLang="nb-NO" sz="1800" dirty="0" smtClean="0"/>
              <a:t>bygd opp (= struktur)</a:t>
            </a:r>
            <a:endParaRPr lang="nb-NO" altLang="nb-NO" sz="1800" dirty="0"/>
          </a:p>
          <a:p>
            <a:pPr marL="742950" lvl="2" indent="-342900"/>
            <a:r>
              <a:rPr lang="nb-NO" altLang="nb-NO" sz="1800" dirty="0"/>
              <a:t>hvordan den </a:t>
            </a:r>
            <a:r>
              <a:rPr lang="nb-NO" altLang="nb-NO" sz="1800" dirty="0" smtClean="0"/>
              <a:t>fungerer</a:t>
            </a:r>
            <a:r>
              <a:rPr lang="nb-NO" altLang="nb-NO" sz="1800" dirty="0"/>
              <a:t> </a:t>
            </a:r>
            <a:r>
              <a:rPr lang="nb-NO" altLang="nb-NO" sz="1800" dirty="0" smtClean="0"/>
              <a:t>(= funksjon)</a:t>
            </a:r>
            <a:endParaRPr lang="nb-NO" altLang="nb-NO" sz="1800" dirty="0"/>
          </a:p>
          <a:p>
            <a:r>
              <a:rPr lang="nb-NO" altLang="nb-NO" dirty="0" smtClean="0"/>
              <a:t>Ikke </a:t>
            </a:r>
            <a:r>
              <a:rPr lang="nb-NO" altLang="nb-NO" dirty="0"/>
              <a:t>en midlertidig, men en stadig </a:t>
            </a:r>
            <a:r>
              <a:rPr lang="nb-NO" altLang="nb-NO" dirty="0" smtClean="0"/>
              <a:t>prosess. </a:t>
            </a:r>
            <a:br>
              <a:rPr lang="nb-NO" altLang="nb-NO" dirty="0" smtClean="0"/>
            </a:br>
            <a:r>
              <a:rPr lang="nb-NO" altLang="nb-NO" dirty="0" smtClean="0"/>
              <a:t>Det </a:t>
            </a:r>
            <a:r>
              <a:rPr lang="nb-NO" altLang="nb-NO" dirty="0"/>
              <a:t>finnes ikke nervesystem uten </a:t>
            </a:r>
            <a:r>
              <a:rPr lang="nb-NO" altLang="nb-NO" dirty="0" smtClean="0"/>
              <a:t>plastisitet.</a:t>
            </a:r>
            <a:endParaRPr lang="nb-NO" altLang="nb-NO" dirty="0"/>
          </a:p>
          <a:p>
            <a:endParaRPr lang="nb-NO" altLang="nb-NO" dirty="0"/>
          </a:p>
          <a:p>
            <a:r>
              <a:rPr lang="nb-NO" altLang="nb-NO" dirty="0"/>
              <a:t>Plastisitet </a:t>
            </a:r>
            <a:r>
              <a:rPr lang="nb-NO" altLang="nb-NO" dirty="0" smtClean="0"/>
              <a:t>vesentlig for opptrening av funksjon. </a:t>
            </a:r>
            <a:br>
              <a:rPr lang="nb-NO" altLang="nb-NO" dirty="0" smtClean="0"/>
            </a:br>
            <a:r>
              <a:rPr lang="nb-NO" altLang="nb-NO" dirty="0" smtClean="0"/>
              <a:t>Påvirkes av trening (og en del annet også).</a:t>
            </a:r>
            <a:endParaRPr lang="nb-NO" altLang="nb-NO" dirty="0"/>
          </a:p>
          <a:p>
            <a:endParaRPr lang="nb-NO" altLang="nb-NO" dirty="0" smtClean="0"/>
          </a:p>
          <a:p>
            <a:r>
              <a:rPr lang="nb-NO" altLang="nb-NO" dirty="0" smtClean="0"/>
              <a:t>Komplekse prosesser – fortsatt </a:t>
            </a:r>
            <a:r>
              <a:rPr lang="nb-NO" altLang="nb-NO" dirty="0"/>
              <a:t>mye uklart, men vi begynner å forstå mer og mer</a:t>
            </a:r>
            <a:r>
              <a:rPr lang="nb-NO" altLang="nb-NO" dirty="0" smtClean="0"/>
              <a:t>.</a:t>
            </a:r>
            <a:endParaRPr lang="nb-NO" altLang="nb-NO" dirty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b-NO" kern="1200" dirty="0" smtClean="0">
                <a:solidFill>
                  <a:srgbClr val="000000"/>
                </a:solidFill>
              </a:rPr>
              <a:t>Plastisitet</a:t>
            </a:r>
            <a:endParaRPr lang="nb-NO" sz="3200" dirty="0" smtClean="0"/>
          </a:p>
        </p:txBody>
      </p:sp>
    </p:spTree>
    <p:extLst>
      <p:ext uri="{BB962C8B-B14F-4D97-AF65-F5344CB8AC3E}">
        <p14:creationId xmlns:p14="http://schemas.microsoft.com/office/powerpoint/2010/main" val="367811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61975" indent="-412750" eaLnBrk="1" hangingPunct="1">
              <a:buFontTx/>
              <a:buAutoNum type="arabicPeriod"/>
            </a:pPr>
            <a:endParaRPr lang="nb-NO" altLang="nb-NO" sz="1800" dirty="0" smtClean="0"/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“</a:t>
            </a:r>
            <a:r>
              <a:rPr lang="nb-NO" altLang="nb-NO" sz="1800" b="1" dirty="0" err="1" smtClean="0"/>
              <a:t>Use</a:t>
            </a:r>
            <a:r>
              <a:rPr lang="nb-NO" altLang="nb-NO" sz="1800" b="1" dirty="0" smtClean="0"/>
              <a:t> it or </a:t>
            </a:r>
            <a:r>
              <a:rPr lang="nb-NO" altLang="nb-NO" sz="1800" b="1" dirty="0" err="1" smtClean="0"/>
              <a:t>loose</a:t>
            </a:r>
            <a:r>
              <a:rPr lang="nb-NO" altLang="nb-NO" sz="1800" b="1" dirty="0" smtClean="0"/>
              <a:t> it”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“</a:t>
            </a:r>
            <a:r>
              <a:rPr lang="nb-NO" altLang="nb-NO" sz="1800" b="1" dirty="0" err="1" smtClean="0"/>
              <a:t>Use</a:t>
            </a:r>
            <a:r>
              <a:rPr lang="nb-NO" altLang="nb-NO" sz="1800" b="1" dirty="0" smtClean="0"/>
              <a:t> it and </a:t>
            </a:r>
            <a:r>
              <a:rPr lang="nb-NO" altLang="nb-NO" sz="1800" b="1" dirty="0" err="1" smtClean="0"/>
              <a:t>improve</a:t>
            </a:r>
            <a:r>
              <a:rPr lang="nb-NO" altLang="nb-NO" sz="1800" b="1" dirty="0" smtClean="0"/>
              <a:t> it”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Spesifisitet </a:t>
            </a:r>
            <a:r>
              <a:rPr lang="nb-NO" altLang="nb-NO" sz="1800" dirty="0" smtClean="0"/>
              <a:t>(trene på det man skal bli god på)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Gjentakelser</a:t>
            </a:r>
            <a:endParaRPr lang="nb-NO" altLang="nb-NO" sz="1800" dirty="0" smtClean="0"/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Intensitet</a:t>
            </a:r>
            <a:endParaRPr lang="nb-NO" altLang="nb-NO" sz="1800" dirty="0" smtClean="0"/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dirty="0" smtClean="0"/>
              <a:t>Tidspunkt betyr noe (mest tidlig etter skade)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b="1" dirty="0" smtClean="0"/>
              <a:t>Personlig relevans</a:t>
            </a:r>
            <a:r>
              <a:rPr lang="nb-NO" altLang="nb-NO" sz="1800" dirty="0" smtClean="0"/>
              <a:t> (det man trener på må være viktig for en selv)</a:t>
            </a:r>
            <a:endParaRPr lang="nb-NO" altLang="nb-NO" sz="1800" b="1" dirty="0" smtClean="0"/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dirty="0" smtClean="0"/>
              <a:t>Alder betyr noe (mest i yngre alder)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dirty="0" smtClean="0"/>
              <a:t>Overførbarhet</a:t>
            </a:r>
          </a:p>
          <a:p>
            <a:pPr marL="561975" indent="-412750" eaLnBrk="1" hangingPunct="1">
              <a:buFontTx/>
              <a:buAutoNum type="arabicPeriod"/>
            </a:pPr>
            <a:r>
              <a:rPr lang="nb-NO" altLang="nb-NO" sz="1800" dirty="0" smtClean="0"/>
              <a:t>Interferens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b-NO" altLang="nb-NO" dirty="0">
                <a:solidFill>
                  <a:srgbClr val="000000"/>
                </a:solidFill>
              </a:rPr>
              <a:t>10 prinsipper for plastisitet og trening: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556292" y="5281863"/>
            <a:ext cx="2124075" cy="368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b-NO" altLang="nb-NO" sz="1800">
                <a:solidFill>
                  <a:srgbClr val="002060"/>
                </a:solidFill>
                <a:latin typeface="Times New Roman" pitchFamily="18" charset="0"/>
              </a:rPr>
              <a:t>Kleim &amp; Jones 2008</a:t>
            </a:r>
          </a:p>
        </p:txBody>
      </p:sp>
    </p:spTree>
    <p:extLst>
      <p:ext uri="{BB962C8B-B14F-4D97-AF65-F5344CB8AC3E}">
        <p14:creationId xmlns:p14="http://schemas.microsoft.com/office/powerpoint/2010/main" val="22991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b-NO" dirty="0" smtClean="0"/>
              <a:t>Generelle faktorer</a:t>
            </a:r>
          </a:p>
          <a:p>
            <a:pPr lvl="1"/>
            <a:r>
              <a:rPr lang="nb-NO" dirty="0" smtClean="0"/>
              <a:t>Informasjon og involvering</a:t>
            </a:r>
          </a:p>
          <a:p>
            <a:pPr lvl="1"/>
            <a:r>
              <a:rPr lang="nb-NO" dirty="0"/>
              <a:t>Motivasjon </a:t>
            </a:r>
            <a:r>
              <a:rPr lang="nb-NO" dirty="0" smtClean="0"/>
              <a:t>og innsikt i egen situasjon</a:t>
            </a:r>
          </a:p>
          <a:p>
            <a:r>
              <a:rPr lang="nb-NO" dirty="0" smtClean="0"/>
              <a:t>Ved treningen</a:t>
            </a:r>
          </a:p>
          <a:p>
            <a:pPr lvl="1"/>
            <a:r>
              <a:rPr lang="nb-NO" dirty="0" smtClean="0"/>
              <a:t>Timing: på riktig tidspunkt</a:t>
            </a:r>
          </a:p>
          <a:p>
            <a:pPr lvl="1"/>
            <a:r>
              <a:rPr lang="nb-NO" dirty="0" smtClean="0"/>
              <a:t>Intensitet</a:t>
            </a:r>
            <a:endParaRPr lang="nb-NO" dirty="0"/>
          </a:p>
          <a:p>
            <a:pPr lvl="2"/>
            <a:r>
              <a:rPr lang="nb-NO" dirty="0" smtClean="0"/>
              <a:t>Tilstrekkelig tid og mengde</a:t>
            </a:r>
          </a:p>
          <a:p>
            <a:pPr lvl="2"/>
            <a:r>
              <a:rPr lang="nb-NO" dirty="0" smtClean="0"/>
              <a:t>Tilstrekkelig med repetisjoner</a:t>
            </a:r>
          </a:p>
          <a:p>
            <a:pPr lvl="1"/>
            <a:r>
              <a:rPr lang="nb-NO" dirty="0" smtClean="0"/>
              <a:t>Relevans</a:t>
            </a:r>
          </a:p>
          <a:p>
            <a:pPr lvl="1"/>
            <a:r>
              <a:rPr lang="nb-NO" dirty="0" smtClean="0"/>
              <a:t>Tilpasning av vanskelighetsgrad («shaping»)</a:t>
            </a:r>
          </a:p>
          <a:p>
            <a:r>
              <a:rPr lang="nb-NO" dirty="0" smtClean="0"/>
              <a:t>Utenom treningen</a:t>
            </a:r>
          </a:p>
          <a:p>
            <a:pPr lvl="1"/>
            <a:r>
              <a:rPr lang="nb-NO" dirty="0" smtClean="0"/>
              <a:t>Bruk av gjenlært funksjon i hverdagen </a:t>
            </a:r>
          </a:p>
          <a:p>
            <a:pPr lvl="2"/>
            <a:r>
              <a:rPr lang="nb-NO" dirty="0" smtClean="0"/>
              <a:t>Pasient (dagligdagse aktiviteter, egentrening)</a:t>
            </a:r>
          </a:p>
          <a:p>
            <a:pPr lvl="2"/>
            <a:r>
              <a:rPr lang="nb-NO" dirty="0" smtClean="0"/>
              <a:t>Ved institusjonsopphold: hele teamet</a:t>
            </a:r>
          </a:p>
          <a:p>
            <a:pPr lvl="2"/>
            <a:r>
              <a:rPr lang="nb-NO" dirty="0" smtClean="0"/>
              <a:t>Pårørende</a:t>
            </a:r>
          </a:p>
          <a:p>
            <a:pPr lvl="2"/>
            <a:r>
              <a:rPr lang="nb-NO" dirty="0" smtClean="0"/>
              <a:t>Aktivitetstilbud</a:t>
            </a:r>
            <a:endParaRPr lang="nb-NO" dirty="0" smtClean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dirty="0" smtClean="0"/>
              <a:t>Viktige faktorer </a:t>
            </a:r>
            <a:br>
              <a:rPr lang="nb-NO" dirty="0" smtClean="0"/>
            </a:br>
            <a:r>
              <a:rPr lang="nb-NO" dirty="0" smtClean="0"/>
              <a:t>for plastiske endringer som bedrer funksjon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0113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innhold 4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932908"/>
          </a:xfrm>
        </p:spPr>
        <p:txBody>
          <a:bodyPr>
            <a:noAutofit/>
          </a:bodyPr>
          <a:lstStyle/>
          <a:p>
            <a:endParaRPr lang="nb-NO" dirty="0" smtClean="0"/>
          </a:p>
          <a:p>
            <a:r>
              <a:rPr lang="nb-NO" dirty="0" smtClean="0"/>
              <a:t>Gjenvinne funksjon («restitusjon», spesielt gjennom trening)</a:t>
            </a:r>
          </a:p>
          <a:p>
            <a:pPr lvl="1"/>
            <a:r>
              <a:rPr lang="nb-NO" dirty="0" smtClean="0"/>
              <a:t>funksjonell oppgaverelatert trening</a:t>
            </a:r>
          </a:p>
          <a:p>
            <a:pPr lvl="1"/>
            <a:r>
              <a:rPr lang="nb-NO" dirty="0"/>
              <a:t>r</a:t>
            </a:r>
            <a:r>
              <a:rPr lang="nb-NO" dirty="0" smtClean="0"/>
              <a:t>epetisjoner, intensitet, «shaping» (fortløpende tilpasning av vanskelighetsgrad)</a:t>
            </a:r>
            <a:endParaRPr lang="nb-NO" dirty="0"/>
          </a:p>
          <a:p>
            <a:r>
              <a:rPr lang="nb-NO" dirty="0" smtClean="0"/>
              <a:t>Kompensasjon</a:t>
            </a:r>
          </a:p>
          <a:p>
            <a:pPr lvl="1"/>
            <a:r>
              <a:rPr lang="nb-NO" dirty="0"/>
              <a:t>h</a:t>
            </a:r>
            <a:r>
              <a:rPr lang="nb-NO" dirty="0" smtClean="0"/>
              <a:t>jelpemidler, påvirkning </a:t>
            </a:r>
            <a:r>
              <a:rPr lang="nb-NO" dirty="0"/>
              <a:t>av </a:t>
            </a:r>
            <a:r>
              <a:rPr lang="nb-NO" dirty="0" smtClean="0"/>
              <a:t>miljøet, kompenserende </a:t>
            </a:r>
            <a:r>
              <a:rPr lang="nb-NO" dirty="0"/>
              <a:t>strategier</a:t>
            </a:r>
          </a:p>
          <a:p>
            <a:r>
              <a:rPr lang="nb-NO" dirty="0" smtClean="0"/>
              <a:t>Mestring</a:t>
            </a:r>
          </a:p>
          <a:p>
            <a:pPr marL="0" indent="0">
              <a:buNone/>
            </a:pPr>
            <a:r>
              <a:rPr lang="nb-NO" sz="800" dirty="0" smtClean="0"/>
              <a:t> </a:t>
            </a:r>
          </a:p>
          <a:p>
            <a:r>
              <a:rPr lang="nb-NO" dirty="0"/>
              <a:t>Gode prosesser </a:t>
            </a:r>
            <a:br>
              <a:rPr lang="nb-NO" dirty="0"/>
            </a:br>
            <a:r>
              <a:rPr lang="nb-NO" dirty="0"/>
              <a:t>(</a:t>
            </a:r>
            <a:r>
              <a:rPr lang="nb-NO" dirty="0" smtClean="0"/>
              <a:t>involvering av pasient pårørende, </a:t>
            </a:r>
            <a:r>
              <a:rPr lang="nb-NO" dirty="0"/>
              <a:t>kartlegging og </a:t>
            </a:r>
            <a:r>
              <a:rPr lang="nb-NO" dirty="0" smtClean="0"/>
              <a:t>funksjonsvurdering, rehabiliteringsplan med mål og delmål, evaluering …)</a:t>
            </a:r>
            <a:endParaRPr lang="nb-NO" dirty="0"/>
          </a:p>
          <a:p>
            <a:r>
              <a:rPr lang="nb-NO" dirty="0" smtClean="0"/>
              <a:t>God organisering </a:t>
            </a:r>
            <a:br>
              <a:rPr lang="nb-NO" dirty="0" smtClean="0"/>
            </a:br>
            <a:r>
              <a:rPr lang="nb-NO" dirty="0" smtClean="0"/>
              <a:t>(tilbud døgn/dag/hjemme, kommune/spesialist, gode forløp, koordinering, samhandling …)</a:t>
            </a:r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>
                <a:solidFill>
                  <a:srgbClr val="000000"/>
                </a:solidFill>
              </a:rPr>
              <a:t>Moderne slagrehabilitering – det aller </a:t>
            </a:r>
            <a:r>
              <a:rPr lang="nb-NO" dirty="0" smtClean="0">
                <a:solidFill>
                  <a:srgbClr val="000000"/>
                </a:solidFill>
              </a:rPr>
              <a:t>viktigste:</a:t>
            </a:r>
            <a:endParaRPr lang="nb-NO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65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dirty="0" smtClean="0"/>
              <a:t>Inndeling:</a:t>
            </a:r>
          </a:p>
          <a:p>
            <a:r>
              <a:rPr lang="nb-NO" dirty="0" smtClean="0"/>
              <a:t>Organisering av slagrehabilitering</a:t>
            </a:r>
          </a:p>
          <a:p>
            <a:r>
              <a:rPr lang="nb-NO" dirty="0" smtClean="0"/>
              <a:t>Prosesser i slagrehabilitering</a:t>
            </a:r>
          </a:p>
          <a:p>
            <a:r>
              <a:rPr lang="nb-NO" dirty="0" smtClean="0">
                <a:solidFill>
                  <a:schemeClr val="accent6">
                    <a:lumMod val="75000"/>
                  </a:schemeClr>
                </a:solidFill>
              </a:rPr>
              <a:t>(funksjon </a:t>
            </a:r>
            <a:r>
              <a:rPr lang="nb-NO" dirty="0" smtClean="0">
                <a:solidFill>
                  <a:schemeClr val="bg1">
                    <a:lumMod val="75000"/>
                  </a:schemeClr>
                </a:solidFill>
              </a:rPr>
              <a:t>og aktivitet</a:t>
            </a:r>
            <a:r>
              <a:rPr lang="nb-NO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sz="2000" dirty="0" err="1" smtClean="0"/>
              <a:t>Sensorimotoriske</a:t>
            </a:r>
            <a:r>
              <a:rPr lang="nb-NO" sz="2000" dirty="0" smtClean="0"/>
              <a:t> forstyrrelser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sz="2000" dirty="0" smtClean="0"/>
              <a:t>Kognitive vansker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sz="2000" dirty="0" smtClean="0"/>
              <a:t>Syn, hørsel, kommunikasjon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sz="2000" dirty="0" smtClean="0"/>
              <a:t>Svelgevansker, ernæring og eliminasjon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sz="2000" dirty="0" smtClean="0"/>
              <a:t>Depresjon og emosjonell labilitet</a:t>
            </a:r>
          </a:p>
          <a:p>
            <a:r>
              <a:rPr lang="nb-NO" dirty="0" smtClean="0"/>
              <a:t>Aktivitet og deltakelse</a:t>
            </a:r>
          </a:p>
          <a:p>
            <a:r>
              <a:rPr lang="nb-NO" dirty="0" smtClean="0"/>
              <a:t>Miljøfaktorer</a:t>
            </a:r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Revidert slagretningslinje - rehabilitering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345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Bilderesultat for yougrabb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59" y="4188303"/>
            <a:ext cx="2259011" cy="319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399437" y="1556792"/>
            <a:ext cx="6512350" cy="4569373"/>
          </a:xfrm>
        </p:spPr>
        <p:txBody>
          <a:bodyPr>
            <a:noAutofit/>
          </a:bodyPr>
          <a:lstStyle/>
          <a:p>
            <a:r>
              <a:rPr lang="nb-NO" sz="1800" dirty="0" smtClean="0"/>
              <a:t>spill/VR-basert trening</a:t>
            </a:r>
          </a:p>
          <a:p>
            <a:r>
              <a:rPr lang="nb-NO" sz="1800" dirty="0" smtClean="0"/>
              <a:t>robotteknologi</a:t>
            </a:r>
            <a:endParaRPr lang="nb-NO" sz="1800" dirty="0"/>
          </a:p>
          <a:p>
            <a:r>
              <a:rPr lang="nb-NO" sz="1800" dirty="0" err="1" smtClean="0"/>
              <a:t>peroneus</a:t>
            </a:r>
            <a:r>
              <a:rPr lang="nb-NO" sz="1800" dirty="0" smtClean="0"/>
              <a:t> stimulator</a:t>
            </a:r>
          </a:p>
          <a:p>
            <a:r>
              <a:rPr lang="nb-NO" sz="1800" dirty="0" smtClean="0"/>
              <a:t>Svelg: screening, FEES</a:t>
            </a:r>
          </a:p>
          <a:p>
            <a:r>
              <a:rPr lang="nb-NO" sz="1800" dirty="0" err="1"/>
              <a:t>u</a:t>
            </a:r>
            <a:r>
              <a:rPr lang="nb-NO" sz="1800" dirty="0" err="1" smtClean="0"/>
              <a:t>rgeinkontinens</a:t>
            </a:r>
            <a:endParaRPr lang="nb-NO" sz="1800" dirty="0" smtClean="0"/>
          </a:p>
          <a:p>
            <a:r>
              <a:rPr lang="nb-NO" sz="1800" dirty="0" err="1"/>
              <a:t>trunkal</a:t>
            </a:r>
            <a:r>
              <a:rPr lang="nb-NO" sz="1800" dirty="0"/>
              <a:t> </a:t>
            </a:r>
            <a:r>
              <a:rPr lang="nb-NO" sz="1800" dirty="0" smtClean="0"/>
              <a:t>kontroll</a:t>
            </a:r>
          </a:p>
          <a:p>
            <a:r>
              <a:rPr lang="nb-NO" sz="1800" dirty="0" smtClean="0"/>
              <a:t>angst</a:t>
            </a:r>
            <a:endParaRPr lang="nb-NO" sz="1800" dirty="0"/>
          </a:p>
          <a:p>
            <a:r>
              <a:rPr lang="nb-NO" sz="1800" dirty="0" smtClean="0"/>
              <a:t>… og mye mer …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har ikke fått sett på:</a:t>
            </a:r>
            <a:endParaRPr lang="nb-NO" dirty="0"/>
          </a:p>
        </p:txBody>
      </p:sp>
      <p:pic>
        <p:nvPicPr>
          <p:cNvPr id="7" name="Picture 2" descr="Bilderesultat for birgitte skarste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934" y="952221"/>
            <a:ext cx="1990071" cy="300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Bilderesultat for peroneus stimulat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84" y="4655278"/>
            <a:ext cx="2510124" cy="200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EES Scope in the no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14" y="1050941"/>
            <a:ext cx="20383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lderesultat for urge incontinenc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083" y="4198031"/>
            <a:ext cx="1428413" cy="262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ilderesultat for trunkal kontroll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04" y="4341919"/>
            <a:ext cx="1822696" cy="236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Bilderesultat for angst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889" y="2671802"/>
            <a:ext cx="2049854" cy="149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73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r>
              <a:rPr lang="nb-NO" dirty="0" smtClean="0"/>
              <a:t>Det følger en kort presentasjon av anbefalingene som vi har kommet frem til </a:t>
            </a:r>
            <a:r>
              <a:rPr lang="nb-NO" dirty="0" smtClean="0">
                <a:solidFill>
                  <a:srgbClr val="FF0000"/>
                </a:solidFill>
              </a:rPr>
              <a:t>gjennom GRADE/DECIDE prosessen </a:t>
            </a:r>
            <a:r>
              <a:rPr lang="nb-NO" dirty="0" smtClean="0"/>
              <a:t>(de fleste av dem er nye anbefalinger)</a:t>
            </a:r>
            <a:endParaRPr lang="nb-NO" dirty="0" smtClean="0">
              <a:solidFill>
                <a:srgbClr val="FF0000"/>
              </a:solidFill>
            </a:endParaRPr>
          </a:p>
          <a:p>
            <a:endParaRPr lang="nb-NO" dirty="0" smtClean="0"/>
          </a:p>
          <a:p>
            <a:r>
              <a:rPr lang="nb-NO" dirty="0" smtClean="0"/>
              <a:t>For hver anbefaling presenteres</a:t>
            </a:r>
          </a:p>
          <a:p>
            <a:pPr lvl="1"/>
            <a:r>
              <a:rPr lang="nb-NO" dirty="0" smtClean="0"/>
              <a:t>Anbefaling</a:t>
            </a:r>
          </a:p>
          <a:p>
            <a:pPr lvl="1"/>
            <a:r>
              <a:rPr lang="nb-NO" dirty="0" smtClean="0"/>
              <a:t>Kort beskrivelse av tiltaket</a:t>
            </a:r>
          </a:p>
          <a:p>
            <a:pPr lvl="1"/>
            <a:endParaRPr lang="nb-NO" dirty="0" smtClean="0"/>
          </a:p>
          <a:p>
            <a:r>
              <a:rPr lang="nb-NO" dirty="0" smtClean="0"/>
              <a:t>«Retningslinjespråk»:</a:t>
            </a:r>
          </a:p>
          <a:p>
            <a:pPr lvl="1"/>
            <a:r>
              <a:rPr lang="nb-NO" dirty="0" smtClean="0"/>
              <a:t>Sterk anbefaling: «Det anbefales …»</a:t>
            </a:r>
          </a:p>
          <a:p>
            <a:pPr lvl="1"/>
            <a:r>
              <a:rPr lang="nb-NO" dirty="0" smtClean="0"/>
              <a:t>Svak anbefaling: «Det foreslås …»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Nye anbefalinger rehabilitering</a:t>
            </a:r>
          </a:p>
        </p:txBody>
      </p:sp>
    </p:spTree>
    <p:extLst>
      <p:ext uri="{BB962C8B-B14F-4D97-AF65-F5344CB8AC3E}">
        <p14:creationId xmlns:p14="http://schemas.microsoft.com/office/powerpoint/2010/main" val="194169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4120455" cy="45693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u="sng" dirty="0" smtClean="0"/>
          </a:p>
          <a:p>
            <a:pPr marL="0" indent="0">
              <a:buNone/>
            </a:pPr>
            <a:endParaRPr lang="nb-NO" u="sng" dirty="0"/>
          </a:p>
          <a:p>
            <a:pPr marL="0" indent="0">
              <a:buNone/>
            </a:pPr>
            <a:endParaRPr lang="nb-NO" u="sng" dirty="0" smtClean="0"/>
          </a:p>
          <a:p>
            <a:pPr marL="0" indent="0">
              <a:buNone/>
            </a:pPr>
            <a:r>
              <a:rPr lang="nb-NO" u="sng" dirty="0" smtClean="0"/>
              <a:t>Sterk og svak anbefaling:</a:t>
            </a:r>
          </a:p>
          <a:p>
            <a:pPr marL="0" indent="0">
              <a:buNone/>
            </a:pPr>
            <a:r>
              <a:rPr lang="nb-NO" i="1" dirty="0"/>
              <a:t>For pasienter med hjerneslag anbefales tidlig mobilisering. </a:t>
            </a:r>
            <a:endParaRPr lang="nb-NO" i="1" dirty="0" smtClean="0"/>
          </a:p>
          <a:p>
            <a:pPr marL="0" indent="0">
              <a:buNone/>
            </a:pPr>
            <a:r>
              <a:rPr lang="nb-NO" i="1" dirty="0"/>
              <a:t>Det foreslås hyppig mobilisering med kort varighet i den tidlige fasen. 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Tidlig mobilisering etter hjerneslag</a:t>
            </a:r>
            <a:endParaRPr lang="nb-NO" dirty="0"/>
          </a:p>
        </p:txBody>
      </p:sp>
      <p:sp>
        <p:nvSpPr>
          <p:cNvPr id="4" name="AutoShape 2" descr="Bilderesultat for move!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2087563"/>
            <a:ext cx="6105525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AutoShape 4" descr="Bilderesultat for move!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6038" y="-1584325"/>
            <a:ext cx="63055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" name="AutoShape 6" descr="Bilderesultat for time to move!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46038" y="-2087563"/>
            <a:ext cx="5800725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2056" name="Picture 8" descr="Bilderesultat for time to move!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048" y="2598891"/>
            <a:ext cx="3229656" cy="214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3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544513"/>
            <a:ext cx="8045450" cy="1270000"/>
          </a:xfrm>
        </p:spPr>
        <p:txBody>
          <a:bodyPr>
            <a:normAutofit/>
          </a:bodyPr>
          <a:lstStyle/>
          <a:p>
            <a:r>
              <a:rPr lang="nb-NO" sz="2400" i="1" dirty="0"/>
              <a:t>Veldig tidlig vs. tidlig mobilisering</a:t>
            </a:r>
            <a:br>
              <a:rPr lang="nb-NO" sz="2400" i="1" dirty="0"/>
            </a:br>
            <a:r>
              <a:rPr lang="nb-NO" sz="2400" i="1" dirty="0"/>
              <a:t>AVERT-studien (n=2104)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dirty="0" smtClean="0"/>
              <a:t>Meget </a:t>
            </a:r>
            <a:r>
              <a:rPr lang="nb-NO" dirty="0"/>
              <a:t>tidlig mobilisering &lt; 24 timer kombinert med intensiv trening kan </a:t>
            </a:r>
            <a:r>
              <a:rPr lang="nb-NO" dirty="0" smtClean="0"/>
              <a:t>ha </a:t>
            </a:r>
            <a:r>
              <a:rPr lang="nb-NO" dirty="0"/>
              <a:t>negative </a:t>
            </a:r>
            <a:r>
              <a:rPr lang="nb-NO" dirty="0" smtClean="0"/>
              <a:t>effekter:</a:t>
            </a:r>
          </a:p>
          <a:p>
            <a:pPr lvl="1"/>
            <a:r>
              <a:rPr lang="nb-NO" dirty="0"/>
              <a:t>Tendens til dårligere funksjon tre måneder etter slaget i gruppen som ble mobilisert svært </a:t>
            </a:r>
            <a:r>
              <a:rPr lang="nb-NO" dirty="0" smtClean="0"/>
              <a:t>tidlig.</a:t>
            </a:r>
          </a:p>
          <a:p>
            <a:pPr lvl="1"/>
            <a:r>
              <a:rPr lang="nb-NO" dirty="0" smtClean="0"/>
              <a:t>Problem: tidlig </a:t>
            </a:r>
            <a:r>
              <a:rPr lang="nb-NO" dirty="0"/>
              <a:t>mobilisering ble praktisert i stor </a:t>
            </a:r>
            <a:r>
              <a:rPr lang="nb-NO" dirty="0" smtClean="0"/>
              <a:t>grad, 59 </a:t>
            </a:r>
            <a:r>
              <a:rPr lang="nb-NO" dirty="0"/>
              <a:t>% av pasientene i kontrollgruppen ble mobilisert innen 24 t. </a:t>
            </a:r>
            <a:r>
              <a:rPr lang="nb-NO" dirty="0" smtClean="0"/>
              <a:t>Dvs. små </a:t>
            </a:r>
            <a:r>
              <a:rPr lang="nb-NO" dirty="0"/>
              <a:t>forskjeller i </a:t>
            </a:r>
            <a:r>
              <a:rPr lang="nb-NO" dirty="0" smtClean="0"/>
              <a:t>tidspunkt for mobilisering: 18,5 timer etter </a:t>
            </a:r>
            <a:r>
              <a:rPr lang="nb-NO" dirty="0"/>
              <a:t>symptomdebut </a:t>
            </a:r>
            <a:r>
              <a:rPr lang="nb-NO" dirty="0" smtClean="0"/>
              <a:t>vs. 22,4.</a:t>
            </a:r>
          </a:p>
          <a:p>
            <a:pPr lvl="1"/>
            <a:r>
              <a:rPr lang="nb-NO" dirty="0" smtClean="0"/>
              <a:t>Tid </a:t>
            </a:r>
            <a:r>
              <a:rPr lang="nb-NO" dirty="0"/>
              <a:t>til mobilisering betyr lite for behandlingsresultatet så lenge mobilisering skjer innen 48 </a:t>
            </a:r>
            <a:r>
              <a:rPr lang="nb-NO" dirty="0" smtClean="0"/>
              <a:t>timer.</a:t>
            </a:r>
          </a:p>
          <a:p>
            <a:pPr lvl="1"/>
            <a:r>
              <a:rPr lang="nb-NO" dirty="0" smtClean="0"/>
              <a:t>Lang </a:t>
            </a:r>
            <a:r>
              <a:rPr lang="nb-NO" dirty="0"/>
              <a:t>varighet av treningsøktene synes </a:t>
            </a:r>
            <a:r>
              <a:rPr lang="nb-NO" dirty="0" smtClean="0"/>
              <a:t>negativt, </a:t>
            </a:r>
            <a:r>
              <a:rPr lang="nb-NO" dirty="0"/>
              <a:t>mens hyppige treningsperioder med kort varighet er assosiert med bedre </a:t>
            </a:r>
            <a:r>
              <a:rPr lang="nb-NO" dirty="0" smtClean="0"/>
              <a:t>funksjon. </a:t>
            </a:r>
          </a:p>
          <a:p>
            <a:pPr lvl="1"/>
            <a:r>
              <a:rPr lang="nb-NO" dirty="0" smtClean="0"/>
              <a:t>Resultatene </a:t>
            </a:r>
            <a:r>
              <a:rPr lang="nb-NO" dirty="0"/>
              <a:t>fra studien kan </a:t>
            </a:r>
            <a:r>
              <a:rPr lang="nb-NO" dirty="0" smtClean="0"/>
              <a:t>tyde </a:t>
            </a:r>
            <a:r>
              <a:rPr lang="nb-NO" dirty="0"/>
              <a:t>på at de eldste pasientene og pasienter med de største hjerneslagene hadde mest tendens til negative </a:t>
            </a:r>
            <a:r>
              <a:rPr lang="nb-NO" dirty="0" smtClean="0"/>
              <a:t>effekter ved tidlig mobilisering.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445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468313"/>
            <a:ext cx="8045450" cy="1270000"/>
          </a:xfrm>
        </p:spPr>
        <p:txBody>
          <a:bodyPr>
            <a:noAutofit/>
          </a:bodyPr>
          <a:lstStyle/>
          <a:p>
            <a:r>
              <a:rPr lang="nb-NO" sz="2400" i="1" dirty="0"/>
              <a:t>For pasienter med hjerneslag anbefales tidlig </a:t>
            </a:r>
            <a:r>
              <a:rPr lang="nb-NO" sz="2400" i="1" dirty="0" smtClean="0"/>
              <a:t>mobilisering. </a:t>
            </a:r>
            <a:r>
              <a:rPr lang="nb-NO" sz="2400" i="1" dirty="0"/>
              <a:t>Det foreslås hyppig mobilisering med kort </a:t>
            </a:r>
            <a:r>
              <a:rPr lang="nb-NO" sz="2400" i="1" dirty="0" smtClean="0"/>
              <a:t>varighet.</a:t>
            </a:r>
            <a:endParaRPr lang="nb-NO" sz="24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496506"/>
            <a:ext cx="8640960" cy="46413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b-NO" sz="1800" b="1" dirty="0" smtClean="0"/>
              <a:t>Tidspunkt </a:t>
            </a:r>
            <a:r>
              <a:rPr lang="nb-NO" sz="1800" b="1" dirty="0"/>
              <a:t>for mobilisering: </a:t>
            </a:r>
            <a:endParaRPr lang="nb-NO" sz="1800" dirty="0"/>
          </a:p>
          <a:p>
            <a:r>
              <a:rPr lang="nb-NO" sz="1800" dirty="0" smtClean="0"/>
              <a:t>Lette </a:t>
            </a:r>
            <a:r>
              <a:rPr lang="nb-NO" sz="1800" dirty="0"/>
              <a:t>slag </a:t>
            </a:r>
            <a:r>
              <a:rPr lang="nb-NO" sz="1800" dirty="0" smtClean="0"/>
              <a:t>(NIHSS 0-5), stabile/avtagende symptomer, stabilt </a:t>
            </a:r>
            <a:r>
              <a:rPr lang="nb-NO" sz="1800" dirty="0"/>
              <a:t>BT </a:t>
            </a:r>
            <a:r>
              <a:rPr lang="nb-NO" sz="1800" dirty="0" smtClean="0"/>
              <a:t>=&gt; innen 24 t</a:t>
            </a:r>
            <a:endParaRPr lang="nb-NO" sz="1800" dirty="0"/>
          </a:p>
          <a:p>
            <a:r>
              <a:rPr lang="nb-NO" sz="1800" dirty="0" smtClean="0"/>
              <a:t>Moderat/alvorlig (NIHSS </a:t>
            </a:r>
            <a:r>
              <a:rPr lang="nb-NO" sz="1800" dirty="0"/>
              <a:t>&gt;</a:t>
            </a:r>
            <a:r>
              <a:rPr lang="nb-NO" sz="1800" dirty="0" smtClean="0"/>
              <a:t>5), stabilt </a:t>
            </a:r>
            <a:r>
              <a:rPr lang="nb-NO" sz="1800" dirty="0"/>
              <a:t>BT </a:t>
            </a:r>
            <a:r>
              <a:rPr lang="nb-NO" sz="1800" dirty="0" smtClean="0"/>
              <a:t>=&gt; mellom </a:t>
            </a:r>
            <a:r>
              <a:rPr lang="nb-NO" sz="1800" dirty="0"/>
              <a:t>24 </a:t>
            </a:r>
            <a:r>
              <a:rPr lang="nb-NO" sz="1800" dirty="0" smtClean="0"/>
              <a:t>– 48 t</a:t>
            </a:r>
            <a:endParaRPr lang="nb-NO" sz="1800" dirty="0"/>
          </a:p>
          <a:p>
            <a:r>
              <a:rPr lang="nb-NO" sz="1800" dirty="0" smtClean="0"/>
              <a:t>Ustabil, fluktuerende/økende symptomer, ustabilt </a:t>
            </a:r>
            <a:r>
              <a:rPr lang="nb-NO" sz="1800" dirty="0"/>
              <a:t>BT </a:t>
            </a:r>
            <a:r>
              <a:rPr lang="nb-NO" sz="1800" dirty="0" smtClean="0"/>
              <a:t>=&gt; når pas. stabil</a:t>
            </a:r>
            <a:endParaRPr lang="nb-NO" sz="1800" dirty="0"/>
          </a:p>
          <a:p>
            <a:pPr marL="0" indent="0">
              <a:buNone/>
            </a:pPr>
            <a:r>
              <a:rPr lang="nb-NO" sz="1800" b="1" dirty="0" smtClean="0"/>
              <a:t>Første </a:t>
            </a:r>
            <a:r>
              <a:rPr lang="nb-NO" sz="1800" b="1" dirty="0"/>
              <a:t>mobilisering:</a:t>
            </a:r>
            <a:endParaRPr lang="nb-NO" sz="1800" dirty="0"/>
          </a:p>
          <a:p>
            <a:r>
              <a:rPr lang="nb-NO" sz="1800" dirty="0"/>
              <a:t>Før første </a:t>
            </a:r>
            <a:r>
              <a:rPr lang="nb-NO" sz="1800" dirty="0" smtClean="0"/>
              <a:t>mobilisering: godt </a:t>
            </a:r>
            <a:r>
              <a:rPr lang="nb-NO" sz="1800" dirty="0"/>
              <a:t>hydrert </a:t>
            </a:r>
            <a:r>
              <a:rPr lang="nb-NO" sz="1800" dirty="0" smtClean="0"/>
              <a:t>(ev. gitt </a:t>
            </a:r>
            <a:r>
              <a:rPr lang="nb-NO" sz="1800" dirty="0" err="1" smtClean="0"/>
              <a:t>NaCl</a:t>
            </a:r>
            <a:r>
              <a:rPr lang="nb-NO" sz="1800" dirty="0" smtClean="0"/>
              <a:t> 500-1000 </a:t>
            </a:r>
            <a:r>
              <a:rPr lang="nb-NO" sz="1800" dirty="0"/>
              <a:t>ml iv</a:t>
            </a:r>
            <a:r>
              <a:rPr lang="nb-NO" sz="1800" dirty="0" smtClean="0"/>
              <a:t>)</a:t>
            </a:r>
            <a:endParaRPr lang="nb-NO" sz="1800" dirty="0"/>
          </a:p>
          <a:p>
            <a:r>
              <a:rPr lang="nb-NO" sz="1800" dirty="0" smtClean="0"/>
              <a:t>BT </a:t>
            </a:r>
            <a:r>
              <a:rPr lang="nb-NO" sz="1800" dirty="0"/>
              <a:t>måles før start og etter 15 minutter. Ved BT fall &gt; </a:t>
            </a:r>
            <a:r>
              <a:rPr lang="nb-NO" sz="1800" dirty="0" smtClean="0"/>
              <a:t>20 </a:t>
            </a:r>
            <a:r>
              <a:rPr lang="nb-NO" sz="1800" dirty="0" err="1" smtClean="0"/>
              <a:t>mmHg</a:t>
            </a:r>
            <a:r>
              <a:rPr lang="nb-NO" sz="1800" dirty="0" smtClean="0"/>
              <a:t> </a:t>
            </a:r>
            <a:r>
              <a:rPr lang="nb-NO" sz="1800" dirty="0"/>
              <a:t>eller økende symptomer inkludert </a:t>
            </a:r>
            <a:r>
              <a:rPr lang="nb-NO" sz="1800" dirty="0" smtClean="0"/>
              <a:t>svimmelhet =&gt; avbryte</a:t>
            </a:r>
          </a:p>
          <a:p>
            <a:pPr marL="0" indent="0">
              <a:buNone/>
            </a:pPr>
            <a:r>
              <a:rPr lang="nb-NO" sz="1800" b="1" dirty="0" smtClean="0"/>
              <a:t>Ellers:</a:t>
            </a:r>
            <a:endParaRPr lang="nb-NO" sz="1800" dirty="0"/>
          </a:p>
          <a:p>
            <a:r>
              <a:rPr lang="nb-NO" sz="1800" dirty="0"/>
              <a:t>Formål: gjenvinne stå-/gang- og </a:t>
            </a:r>
            <a:r>
              <a:rPr lang="nb-NO" sz="1800" dirty="0" smtClean="0"/>
              <a:t>ADL-funksjon</a:t>
            </a:r>
          </a:p>
          <a:p>
            <a:r>
              <a:rPr lang="nb-NO" sz="1800" dirty="0" smtClean="0"/>
              <a:t>Individuelt </a:t>
            </a:r>
            <a:r>
              <a:rPr lang="nb-NO" sz="1800" dirty="0"/>
              <a:t>tilpasset </a:t>
            </a:r>
            <a:r>
              <a:rPr lang="nb-NO" sz="1800" dirty="0" smtClean="0"/>
              <a:t>«ut-av-sengen protokoll»</a:t>
            </a:r>
          </a:p>
          <a:p>
            <a:r>
              <a:rPr lang="nb-NO" sz="1800" dirty="0" smtClean="0"/>
              <a:t>Oppgave-relatert </a:t>
            </a:r>
            <a:r>
              <a:rPr lang="nb-NO" sz="1800" dirty="0"/>
              <a:t>trening, daglige aktiviteter </a:t>
            </a:r>
            <a:r>
              <a:rPr lang="nb-NO" sz="1800" dirty="0" smtClean="0"/>
              <a:t>(forflytning</a:t>
            </a:r>
            <a:r>
              <a:rPr lang="nb-NO" sz="1800" dirty="0"/>
              <a:t>, personlig stell, spising, på-/avkledning, </a:t>
            </a:r>
            <a:r>
              <a:rPr lang="nb-NO" sz="1800" dirty="0" smtClean="0"/>
              <a:t>toalettbesøk). </a:t>
            </a:r>
            <a:r>
              <a:rPr lang="nb-NO" sz="1800" dirty="0"/>
              <a:t>Alle i det tverrfaglige teamet bør bidra til </a:t>
            </a:r>
            <a:r>
              <a:rPr lang="nb-NO" sz="1800" dirty="0" smtClean="0"/>
              <a:t>tidlig mobilisering. </a:t>
            </a:r>
          </a:p>
          <a:p>
            <a:r>
              <a:rPr lang="nb-NO" sz="1800" dirty="0" smtClean="0"/>
              <a:t>De </a:t>
            </a:r>
            <a:r>
              <a:rPr lang="nb-NO" sz="1800" dirty="0"/>
              <a:t>første 24-48 </a:t>
            </a:r>
            <a:r>
              <a:rPr lang="nb-NO" sz="1800" dirty="0" smtClean="0"/>
              <a:t>timer: korte </a:t>
            </a:r>
            <a:r>
              <a:rPr lang="nb-NO" sz="1800" dirty="0"/>
              <a:t>perioder flere ganger daglig </a:t>
            </a:r>
            <a:r>
              <a:rPr lang="nb-NO" sz="1800" dirty="0" smtClean="0"/>
              <a:t>ut </a:t>
            </a:r>
            <a:r>
              <a:rPr lang="nb-NO" sz="1800" dirty="0"/>
              <a:t>av </a:t>
            </a:r>
            <a:r>
              <a:rPr lang="nb-NO" sz="1800" dirty="0" smtClean="0"/>
              <a:t>seng. Initialt med </a:t>
            </a:r>
            <a:r>
              <a:rPr lang="nb-NO" sz="1800" dirty="0"/>
              <a:t>varighet </a:t>
            </a:r>
            <a:r>
              <a:rPr lang="nb-NO" sz="1800" dirty="0" smtClean="0"/>
              <a:t>15 til 20 minutter, gradvis økende hvis pas. stabil. </a:t>
            </a:r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15187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b-NO" dirty="0" smtClean="0"/>
          </a:p>
          <a:p>
            <a:r>
              <a:rPr lang="nb-NO" dirty="0" smtClean="0"/>
              <a:t>Nasjonal retningslinje – revidert 2017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Prinsipper for moderne slagrehabilitering</a:t>
            </a:r>
          </a:p>
          <a:p>
            <a:endParaRPr lang="nb-NO" dirty="0" smtClean="0"/>
          </a:p>
          <a:p>
            <a:r>
              <a:rPr lang="nb-NO" dirty="0" smtClean="0"/>
              <a:t>Nye/reviderte anbefalinger</a:t>
            </a:r>
          </a:p>
          <a:p>
            <a:pPr marL="0" indent="0">
              <a:buNone/>
            </a:pPr>
            <a:endParaRPr lang="nb-NO" dirty="0" smtClean="0"/>
          </a:p>
          <a:p>
            <a:r>
              <a:rPr lang="nb-NO" dirty="0"/>
              <a:t>Pakkeforløp </a:t>
            </a:r>
            <a:r>
              <a:rPr lang="nb-NO" dirty="0" smtClean="0"/>
              <a:t>hjerneslag </a:t>
            </a:r>
            <a:r>
              <a:rPr lang="nb-NO" dirty="0" smtClean="0"/>
              <a:t>fase </a:t>
            </a:r>
            <a:r>
              <a:rPr lang="nb-NO" dirty="0" smtClean="0"/>
              <a:t>2</a:t>
            </a:r>
            <a:endParaRPr lang="nb-NO" dirty="0"/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Innhold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962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u="sng" dirty="0" smtClean="0"/>
              <a:t>Sterk anbefaling:</a:t>
            </a:r>
          </a:p>
          <a:p>
            <a:pPr marL="0" indent="0">
              <a:buNone/>
            </a:pPr>
            <a:r>
              <a:rPr lang="nb-NO" i="1" dirty="0"/>
              <a:t>Det anbefales at pasienter med mild til moderat funksjonssvikt utskrives tidlig direkte til hjemmet. Dette forutsetter </a:t>
            </a:r>
            <a:r>
              <a:rPr lang="nb-NO" b="1" i="1" dirty="0"/>
              <a:t>tett oppfølging </a:t>
            </a:r>
            <a:r>
              <a:rPr lang="nb-NO" i="1" dirty="0"/>
              <a:t>av et </a:t>
            </a:r>
            <a:r>
              <a:rPr lang="nb-NO" b="1" i="1" dirty="0"/>
              <a:t>tverrfaglig ambulerende team</a:t>
            </a:r>
            <a:r>
              <a:rPr lang="nb-NO" i="1" dirty="0"/>
              <a:t> </a:t>
            </a:r>
            <a:r>
              <a:rPr lang="nb-NO" i="1"/>
              <a:t>med </a:t>
            </a:r>
            <a:r>
              <a:rPr lang="nb-NO" b="1" i="1" smtClean="0"/>
              <a:t>spesiell kompetanse </a:t>
            </a:r>
            <a:r>
              <a:rPr lang="nb-NO" b="1" i="1" dirty="0"/>
              <a:t>på hjerneslag</a:t>
            </a:r>
            <a:r>
              <a:rPr lang="nb-NO" i="1" dirty="0"/>
              <a:t>, nær </a:t>
            </a:r>
            <a:r>
              <a:rPr lang="nb-NO" b="1" i="1" dirty="0"/>
              <a:t>samhandling mellom sykehus og helse- og omsorgstjenestene i kommunene</a:t>
            </a:r>
            <a:r>
              <a:rPr lang="nb-NO" i="1" dirty="0"/>
              <a:t>, og </a:t>
            </a:r>
            <a:r>
              <a:rPr lang="nb-NO" b="1" i="1" dirty="0"/>
              <a:t>rehabiliteringstilbud i hjemmet</a:t>
            </a:r>
            <a:r>
              <a:rPr lang="nb-NO" i="1" dirty="0"/>
              <a:t> eventuelt kombinert med </a:t>
            </a:r>
            <a:r>
              <a:rPr lang="nb-NO" b="1" i="1" dirty="0"/>
              <a:t>rehabilitering i </a:t>
            </a:r>
            <a:r>
              <a:rPr lang="nb-NO" b="1" i="1" dirty="0" smtClean="0"/>
              <a:t>dagavdeling</a:t>
            </a:r>
            <a:r>
              <a:rPr lang="nb-NO" i="1" dirty="0" smtClean="0"/>
              <a:t>. 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704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Tidlig støttet utskriving hos pasienter med mild til moderat nedsatt funksjonsevne etter hjerneslag</a:t>
            </a:r>
          </a:p>
        </p:txBody>
      </p:sp>
      <p:sp>
        <p:nvSpPr>
          <p:cNvPr id="4" name="AutoShape 4" descr="Bilderesultat for support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6038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1032" name="Picture 8" descr="Bilderesultat for suppo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05" y="4750390"/>
            <a:ext cx="4149726" cy="178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9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303213"/>
            <a:ext cx="8045450" cy="1270000"/>
          </a:xfrm>
        </p:spPr>
        <p:txBody>
          <a:bodyPr/>
          <a:lstStyle/>
          <a:p>
            <a:r>
              <a:rPr lang="nb-NO" dirty="0" smtClean="0"/>
              <a:t>Tidlig støttet utskriving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b-NO" sz="1800" dirty="0" smtClean="0"/>
              <a:t>Hovedpoeng: et </a:t>
            </a:r>
            <a:r>
              <a:rPr lang="nb-NO" sz="1800" b="1" dirty="0"/>
              <a:t>tverrfaglig slagteam følger opp pasientens rehabilitering i hjemmet </a:t>
            </a:r>
            <a:r>
              <a:rPr lang="nb-NO" sz="1800" dirty="0"/>
              <a:t>istedenfor at pasienten er innlagt for rehabilitering i </a:t>
            </a:r>
            <a:r>
              <a:rPr lang="nb-NO" sz="1800" dirty="0" smtClean="0"/>
              <a:t>slagenhet </a:t>
            </a:r>
            <a:r>
              <a:rPr lang="nb-NO" sz="1800" dirty="0"/>
              <a:t>eller </a:t>
            </a:r>
            <a:r>
              <a:rPr lang="nb-NO" sz="1800" dirty="0" err="1" smtClean="0"/>
              <a:t>rehabiliteringsavd</a:t>
            </a:r>
            <a:r>
              <a:rPr lang="nb-NO" sz="1800" dirty="0" smtClean="0"/>
              <a:t>. </a:t>
            </a:r>
            <a:endParaRPr lang="nb-NO" sz="1800" dirty="0"/>
          </a:p>
          <a:p>
            <a:r>
              <a:rPr lang="nb-NO" sz="1800" dirty="0" smtClean="0"/>
              <a:t>Teamet med </a:t>
            </a:r>
            <a:r>
              <a:rPr lang="nb-NO" sz="1800" b="1" dirty="0"/>
              <a:t>spesialkompetanse på </a:t>
            </a:r>
            <a:r>
              <a:rPr lang="nb-NO" sz="1800" b="1" dirty="0" smtClean="0"/>
              <a:t>hjerneslag</a:t>
            </a:r>
            <a:r>
              <a:rPr lang="nb-NO" sz="1800" dirty="0" smtClean="0"/>
              <a:t>; </a:t>
            </a:r>
            <a:r>
              <a:rPr lang="nb-NO" sz="1800" b="1" dirty="0"/>
              <a:t>koordinerende og veiledende </a:t>
            </a:r>
            <a:r>
              <a:rPr lang="nb-NO" sz="1800" b="1" dirty="0" smtClean="0"/>
              <a:t>funksjon</a:t>
            </a:r>
            <a:r>
              <a:rPr lang="nb-NO" sz="1800" dirty="0" smtClean="0"/>
              <a:t>, kan </a:t>
            </a:r>
            <a:r>
              <a:rPr lang="nb-NO" sz="1800" dirty="0"/>
              <a:t>i tillegg også ha </a:t>
            </a:r>
            <a:r>
              <a:rPr lang="nb-NO" sz="1800" dirty="0" smtClean="0"/>
              <a:t>behandlingsfunksjon; nær </a:t>
            </a:r>
            <a:r>
              <a:rPr lang="nb-NO" sz="1800" b="1" dirty="0"/>
              <a:t>samhandling </a:t>
            </a:r>
            <a:r>
              <a:rPr lang="nb-NO" sz="1800" dirty="0"/>
              <a:t>mellom sykehus og </a:t>
            </a:r>
            <a:r>
              <a:rPr lang="nb-NO" sz="1800" dirty="0" smtClean="0"/>
              <a:t>kommune; rehabiliteringstilbud </a:t>
            </a:r>
            <a:r>
              <a:rPr lang="nb-NO" sz="1800" b="1" dirty="0"/>
              <a:t>i </a:t>
            </a:r>
            <a:r>
              <a:rPr lang="nb-NO" sz="1800" b="1" dirty="0" smtClean="0"/>
              <a:t>hjemmet, ev. </a:t>
            </a:r>
            <a:r>
              <a:rPr lang="nb-NO" sz="1800" b="1" dirty="0"/>
              <a:t>kombinert med </a:t>
            </a:r>
            <a:r>
              <a:rPr lang="nb-NO" sz="1800" b="1" dirty="0" smtClean="0"/>
              <a:t>dagavdeling</a:t>
            </a:r>
            <a:r>
              <a:rPr lang="nb-NO" sz="1800" dirty="0" smtClean="0"/>
              <a:t>.</a:t>
            </a:r>
            <a:endParaRPr lang="nb-NO" sz="1800" dirty="0"/>
          </a:p>
          <a:p>
            <a:r>
              <a:rPr lang="nb-NO" sz="1800" dirty="0"/>
              <a:t>Minimum ukentlig kontakt, som regel flere ganger per uke opp til daglig.</a:t>
            </a:r>
          </a:p>
          <a:p>
            <a:r>
              <a:rPr lang="nb-NO" sz="1800" dirty="0"/>
              <a:t>«Tverrfaglig ambulerende slagteam»: tre til fire faggrupper med spesialkompetanse på hjerneslag </a:t>
            </a:r>
            <a:r>
              <a:rPr lang="nb-NO" sz="1800" dirty="0" smtClean="0"/>
              <a:t>(vanlig: ergo</a:t>
            </a:r>
            <a:r>
              <a:rPr lang="nb-NO" sz="1800" dirty="0"/>
              <a:t>, </a:t>
            </a:r>
            <a:r>
              <a:rPr lang="nb-NO" sz="1800" dirty="0" err="1"/>
              <a:t>fysio</a:t>
            </a:r>
            <a:r>
              <a:rPr lang="nb-NO" sz="1800" dirty="0"/>
              <a:t>, </a:t>
            </a:r>
            <a:r>
              <a:rPr lang="nb-NO" sz="1800" dirty="0" smtClean="0"/>
              <a:t>sykepleier; </a:t>
            </a:r>
            <a:r>
              <a:rPr lang="nb-NO" sz="1800" dirty="0"/>
              <a:t>tilgang på logoped, lege, sosiale tjenester). </a:t>
            </a:r>
          </a:p>
          <a:p>
            <a:r>
              <a:rPr lang="nb-NO" sz="1800" b="1" dirty="0" smtClean="0"/>
              <a:t>Tiltaket </a:t>
            </a:r>
            <a:r>
              <a:rPr lang="nb-NO" sz="1800" b="1" dirty="0"/>
              <a:t>må inkludere</a:t>
            </a:r>
            <a:r>
              <a:rPr lang="nb-NO" sz="1800" dirty="0"/>
              <a:t>: </a:t>
            </a:r>
          </a:p>
          <a:p>
            <a:pPr lvl="1"/>
            <a:r>
              <a:rPr lang="nb-NO" sz="1600" dirty="0" smtClean="0"/>
              <a:t>å </a:t>
            </a:r>
            <a:r>
              <a:rPr lang="nb-NO" sz="1600" dirty="0"/>
              <a:t>kartlegge utfordringer i pasientens hjemmemiljø</a:t>
            </a:r>
          </a:p>
          <a:p>
            <a:pPr lvl="1"/>
            <a:r>
              <a:rPr lang="nb-NO" sz="1600" dirty="0" smtClean="0"/>
              <a:t>å </a:t>
            </a:r>
            <a:r>
              <a:rPr lang="nb-NO" sz="1600" dirty="0"/>
              <a:t>utforme en individuell tilpasset rehabiliteringsplan basert på kartleggingen</a:t>
            </a:r>
          </a:p>
          <a:p>
            <a:pPr lvl="1"/>
            <a:r>
              <a:rPr lang="nb-NO" sz="1600" dirty="0" smtClean="0"/>
              <a:t>å </a:t>
            </a:r>
            <a:r>
              <a:rPr lang="nb-NO" sz="1600" dirty="0"/>
              <a:t>bruke hjemmemiljøet aktivt i rehabiliteringen </a:t>
            </a:r>
          </a:p>
          <a:p>
            <a:pPr lvl="1"/>
            <a:r>
              <a:rPr lang="nb-NO" sz="1600" dirty="0" smtClean="0"/>
              <a:t>fortløpende evaluering og tilpasning av </a:t>
            </a:r>
            <a:r>
              <a:rPr lang="nb-NO" sz="1600" dirty="0"/>
              <a:t>tiltak</a:t>
            </a:r>
          </a:p>
          <a:p>
            <a:r>
              <a:rPr lang="nb-NO" sz="1800" dirty="0" smtClean="0"/>
              <a:t>Varighet: vanligvis </a:t>
            </a:r>
            <a:r>
              <a:rPr lang="nb-NO" sz="1800" dirty="0" err="1" smtClean="0"/>
              <a:t>ca</a:t>
            </a:r>
            <a:r>
              <a:rPr lang="nb-NO" sz="1800" dirty="0" smtClean="0"/>
              <a:t> en </a:t>
            </a:r>
            <a:r>
              <a:rPr lang="nb-NO" sz="1800" dirty="0"/>
              <a:t>måned, </a:t>
            </a:r>
            <a:r>
              <a:rPr lang="nb-NO" sz="1800" dirty="0" smtClean="0"/>
              <a:t>kan </a:t>
            </a:r>
            <a:r>
              <a:rPr lang="nb-NO" sz="1800" dirty="0"/>
              <a:t>fortsette frem til </a:t>
            </a:r>
            <a:r>
              <a:rPr lang="nb-NO" sz="1800" dirty="0" smtClean="0"/>
              <a:t>poliklinisk kontroll.</a:t>
            </a:r>
            <a:endParaRPr lang="nb-NO" sz="1800" dirty="0"/>
          </a:p>
          <a:p>
            <a:r>
              <a:rPr lang="nb-NO" sz="1800" b="1" dirty="0" smtClean="0"/>
              <a:t>Hovedfokus ikke </a:t>
            </a:r>
            <a:r>
              <a:rPr lang="nb-NO" sz="1800" b="1" dirty="0"/>
              <a:t>spesielt tidlig </a:t>
            </a:r>
            <a:r>
              <a:rPr lang="nb-NO" sz="1800" b="1" dirty="0" smtClean="0"/>
              <a:t>utskriving (liggetiden </a:t>
            </a:r>
            <a:r>
              <a:rPr lang="nb-NO" sz="1800" b="1" dirty="0"/>
              <a:t>i slagenhet i Norge </a:t>
            </a:r>
            <a:r>
              <a:rPr lang="nb-NO" sz="1800" b="1" dirty="0" smtClean="0"/>
              <a:t>er allerede kort). Støtten må vektlegges </a:t>
            </a:r>
            <a:r>
              <a:rPr lang="nb-NO" sz="1800" dirty="0" smtClean="0"/>
              <a:t>når </a:t>
            </a:r>
            <a:r>
              <a:rPr lang="nb-NO" sz="1800" dirty="0"/>
              <a:t>pasienten utskrives noe tidligere enn uten tiltaket</a:t>
            </a:r>
            <a:r>
              <a:rPr lang="nb-NO" sz="1800" dirty="0" smtClean="0"/>
              <a:t>.</a:t>
            </a:r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105872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Bilderesultat for tim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528" y="2336800"/>
            <a:ext cx="2511812" cy="172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5806380" cy="45693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u="sng" dirty="0" smtClean="0"/>
          </a:p>
          <a:p>
            <a:pPr marL="0" indent="0">
              <a:buNone/>
            </a:pPr>
            <a:endParaRPr lang="nb-NO" u="sng" dirty="0"/>
          </a:p>
          <a:p>
            <a:pPr marL="0" indent="0">
              <a:buNone/>
            </a:pPr>
            <a:r>
              <a:rPr lang="nb-NO" u="sng" dirty="0" smtClean="0"/>
              <a:t>Svak anbefaling</a:t>
            </a:r>
            <a:r>
              <a:rPr lang="nb-NO" u="sng" dirty="0"/>
              <a:t>:</a:t>
            </a:r>
          </a:p>
          <a:p>
            <a:pPr marL="0" indent="0">
              <a:buNone/>
            </a:pPr>
            <a:r>
              <a:rPr lang="nb-NO" i="1" dirty="0"/>
              <a:t>For pasienter med nedsatt gangfunksjon og/eller balanse foreslås intensiv trening for å bedre gangfunksjon og/eller ADL- funksjon</a:t>
            </a:r>
            <a:r>
              <a:rPr lang="nb-NO" i="1" dirty="0" smtClean="0"/>
              <a:t>.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577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Trening med høy intensitet av gangfunksjon og/eller balanse</a:t>
            </a:r>
          </a:p>
        </p:txBody>
      </p:sp>
      <p:pic>
        <p:nvPicPr>
          <p:cNvPr id="4106" name="Picture 10" descr="Bilderesultat for heart rate zon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528" y="4153878"/>
            <a:ext cx="2511812" cy="158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93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4764980" cy="45693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u="sng" dirty="0" smtClean="0"/>
          </a:p>
          <a:p>
            <a:pPr marL="0" indent="0">
              <a:buNone/>
            </a:pPr>
            <a:endParaRPr lang="nb-NO" u="sng" dirty="0"/>
          </a:p>
          <a:p>
            <a:pPr marL="0" indent="0">
              <a:buNone/>
            </a:pPr>
            <a:r>
              <a:rPr lang="nb-NO" u="sng" dirty="0" smtClean="0"/>
              <a:t>Svak anbefaling:</a:t>
            </a:r>
          </a:p>
          <a:p>
            <a:pPr marL="0" indent="0">
              <a:buNone/>
            </a:pPr>
            <a:r>
              <a:rPr lang="nb-NO" i="1" dirty="0" err="1"/>
              <a:t>Constraint-induced</a:t>
            </a:r>
            <a:r>
              <a:rPr lang="nb-NO" i="1" dirty="0"/>
              <a:t> </a:t>
            </a:r>
            <a:r>
              <a:rPr lang="nb-NO" i="1" dirty="0" err="1"/>
              <a:t>movement</a:t>
            </a:r>
            <a:r>
              <a:rPr lang="nb-NO" i="1" dirty="0"/>
              <a:t> </a:t>
            </a:r>
            <a:r>
              <a:rPr lang="nb-NO" i="1" dirty="0" err="1"/>
              <a:t>therapy</a:t>
            </a:r>
            <a:r>
              <a:rPr lang="nb-NO" i="1" dirty="0"/>
              <a:t> (CIMT) foreslås for slagrammede </a:t>
            </a:r>
            <a:r>
              <a:rPr lang="nb-NO" b="1" i="1" dirty="0"/>
              <a:t>med mild til moderat reduksjon</a:t>
            </a:r>
            <a:r>
              <a:rPr lang="nb-NO" i="1" dirty="0"/>
              <a:t> i armfunksjon.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CIMT hos pasienter med gjennomgått hjerneslag</a:t>
            </a:r>
          </a:p>
        </p:txBody>
      </p:sp>
      <p:pic>
        <p:nvPicPr>
          <p:cNvPr id="1026" name="Picture 2" descr="Bilderesultat for cim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629" y="2450795"/>
            <a:ext cx="4134094" cy="279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5069780" cy="45693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u="sng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u="sng" dirty="0" smtClean="0"/>
              <a:t>Svak anbefaling:</a:t>
            </a:r>
            <a:endParaRPr lang="nb-NO" u="sng" dirty="0"/>
          </a:p>
          <a:p>
            <a:pPr marL="0" indent="0">
              <a:buNone/>
            </a:pPr>
            <a:r>
              <a:rPr lang="nb-NO" i="1" dirty="0"/>
              <a:t>For pasienter rammet av hjerneslag </a:t>
            </a:r>
            <a:r>
              <a:rPr lang="nb-NO" b="1" i="1" dirty="0"/>
              <a:t>med komplett eller alvorlig lammelse </a:t>
            </a:r>
            <a:r>
              <a:rPr lang="nb-NO" i="1" dirty="0"/>
              <a:t>i </a:t>
            </a:r>
            <a:r>
              <a:rPr lang="nb-NO" i="1" dirty="0" smtClean="0"/>
              <a:t>over-ekstremitet</a:t>
            </a:r>
            <a:r>
              <a:rPr lang="nb-NO" i="1" dirty="0"/>
              <a:t>, foreslås det speilterapi for å bedre funksjon i arm og dagliglivets aktiviteter.</a:t>
            </a:r>
            <a:endParaRPr lang="nb-NO" i="1" dirty="0" smtClean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196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Speilterapi ved nedsatt armfunksjon etter hjerneslag</a:t>
            </a:r>
          </a:p>
        </p:txBody>
      </p:sp>
      <p:pic>
        <p:nvPicPr>
          <p:cNvPr id="3074" name="Picture 2" descr="Bilderesultat for mirror therap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444" y="2413745"/>
            <a:ext cx="3547979" cy="279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1556792"/>
            <a:ext cx="4499500" cy="45693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u="sng" dirty="0" smtClean="0"/>
              <a:t>Svak anbefaling:</a:t>
            </a:r>
          </a:p>
          <a:p>
            <a:pPr marL="0" indent="0">
              <a:buNone/>
            </a:pPr>
            <a:r>
              <a:rPr lang="nb-NO" i="1" dirty="0"/>
              <a:t>Hos </a:t>
            </a:r>
            <a:r>
              <a:rPr lang="nb-NO" i="1" dirty="0" smtClean="0"/>
              <a:t>slagrammede </a:t>
            </a:r>
            <a:r>
              <a:rPr lang="nb-NO" i="1" dirty="0"/>
              <a:t>i kronisk fase med språkvansker (afasi) foreslås intensiv </a:t>
            </a:r>
            <a:r>
              <a:rPr lang="nb-NO" dirty="0"/>
              <a:t>språktrening i en tidsbegrenset periode.</a:t>
            </a:r>
            <a:endParaRPr lang="nb-NO" i="1" dirty="0" smtClean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450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Intensiv språktrening i kronisk fase hos slagrammede med språkvansker</a:t>
            </a:r>
          </a:p>
        </p:txBody>
      </p:sp>
      <p:pic>
        <p:nvPicPr>
          <p:cNvPr id="3074" name="Picture 2" descr="Bilderesultat for constraint induced language therapy (cilt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020" y="2851636"/>
            <a:ext cx="4260303" cy="239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7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u="sng" dirty="0" smtClean="0"/>
              <a:t>Svak anbefaling:</a:t>
            </a:r>
          </a:p>
          <a:p>
            <a:pPr marL="0" indent="0">
              <a:buNone/>
            </a:pPr>
            <a:r>
              <a:rPr lang="nb-NO" i="1" dirty="0"/>
              <a:t>Hos </a:t>
            </a:r>
            <a:r>
              <a:rPr lang="nb-NO" i="1" dirty="0" smtClean="0"/>
              <a:t>slagrammede</a:t>
            </a:r>
            <a:r>
              <a:rPr lang="nb-NO" i="1" dirty="0"/>
              <a:t> med </a:t>
            </a:r>
            <a:r>
              <a:rPr lang="nb-NO" i="1" dirty="0" err="1"/>
              <a:t>synsfeltsutfall</a:t>
            </a:r>
            <a:r>
              <a:rPr lang="nb-NO" i="1" dirty="0"/>
              <a:t> foreslås det behandling med kompensatoriske tiltak.</a:t>
            </a:r>
          </a:p>
          <a:p>
            <a:pPr marL="0" indent="0">
              <a:buNone/>
            </a:pPr>
            <a:endParaRPr lang="nb-NO" dirty="0" smtClean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196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Synsforbedrende tiltak hos pasienter med </a:t>
            </a:r>
            <a:r>
              <a:rPr lang="nb-NO" dirty="0" smtClean="0"/>
              <a:t>synsfeltutfall </a:t>
            </a:r>
            <a:r>
              <a:rPr lang="nb-NO" dirty="0"/>
              <a:t>etter hjerneslag</a:t>
            </a:r>
          </a:p>
        </p:txBody>
      </p:sp>
      <p:sp>
        <p:nvSpPr>
          <p:cNvPr id="4" name="Plassholder for innhold 2"/>
          <p:cNvSpPr txBox="1">
            <a:spLocks/>
          </p:cNvSpPr>
          <p:nvPr/>
        </p:nvSpPr>
        <p:spPr>
          <a:xfrm>
            <a:off x="251520" y="5723833"/>
            <a:ext cx="8640960" cy="1162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 smtClean="0"/>
              <a:t>«Spesifikke kompensatoriske tiltak kan være trening i visuelle søkestrategier, trene øyebevegelser for lesing, bruk av blinklys eller fargetegn, trening i å utføre daglige aktiviteter.»</a:t>
            </a:r>
            <a:endParaRPr lang="nb-NO" i="1" dirty="0"/>
          </a:p>
        </p:txBody>
      </p:sp>
      <p:pic>
        <p:nvPicPr>
          <p:cNvPr id="5" name="Picture 4" descr="Bilderesultat for visual scanni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785" y="3424403"/>
            <a:ext cx="236841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Bilderesultat for visual scanni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058" y="3424403"/>
            <a:ext cx="287553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8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r>
              <a:rPr lang="nb-NO" u="sng" dirty="0" smtClean="0"/>
              <a:t>Svak anbefaling:</a:t>
            </a:r>
          </a:p>
          <a:p>
            <a:pPr marL="0" indent="0">
              <a:buNone/>
            </a:pPr>
            <a:r>
              <a:rPr lang="nb-NO" i="1" dirty="0"/>
              <a:t>Pasienter med neglekt som vurderes å ha nytte av trening med skanning-teknikker og stimulering for å rette oppmerksomheten mot den affiserte siden, foreslås å få tilbud om </a:t>
            </a:r>
            <a:r>
              <a:rPr lang="nb-NO" i="1" dirty="0" smtClean="0"/>
              <a:t>det.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845096"/>
            <a:ext cx="8640960" cy="720080"/>
          </a:xfrm>
        </p:spPr>
        <p:txBody>
          <a:bodyPr>
            <a:noAutofit/>
          </a:bodyPr>
          <a:lstStyle/>
          <a:p>
            <a:r>
              <a:rPr lang="nb-NO" dirty="0"/>
              <a:t>Trening med intensiv visuell skanning hos slagrammede med neglekt</a:t>
            </a:r>
          </a:p>
        </p:txBody>
      </p:sp>
      <p:pic>
        <p:nvPicPr>
          <p:cNvPr id="4" name="Picture 2" descr="http://www.hemianopsia.net/storage/Driving-Issues.jpg?__SQUARESPACE_CACHEVERSION=12546323627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29" y="3514688"/>
            <a:ext cx="296322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ssholder for innhold 2"/>
          <p:cNvSpPr txBox="1">
            <a:spLocks/>
          </p:cNvSpPr>
          <p:nvPr/>
        </p:nvSpPr>
        <p:spPr>
          <a:xfrm>
            <a:off x="251520" y="5686469"/>
            <a:ext cx="8640960" cy="1085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 smtClean="0"/>
              <a:t>«Visuell skanning trening kan bl.a. foregå som penn og papir –terapi eller v/hjelp av datamaskin. Det brukes ulike teknikker som har som felles formål at pasienten bevisst skal kompensere ved å skanne/eksplorere det neglisjerte området.»</a:t>
            </a:r>
            <a:endParaRPr lang="nb-NO" i="1" dirty="0"/>
          </a:p>
        </p:txBody>
      </p:sp>
      <p:pic>
        <p:nvPicPr>
          <p:cNvPr id="6" name="Picture 2" descr="Bilderesultat for visual scanning computer based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1" y="3514688"/>
            <a:ext cx="29589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Bilderesultat for visual scanning training neglec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22" y="3514688"/>
            <a:ext cx="32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63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b-NO" dirty="0" smtClean="0"/>
          </a:p>
          <a:p>
            <a:r>
              <a:rPr lang="nb-NO" dirty="0" smtClean="0"/>
              <a:t>Rehabilitering: lang </a:t>
            </a:r>
            <a:r>
              <a:rPr lang="nb-NO" dirty="0"/>
              <a:t>tradisjon med fokus på </a:t>
            </a:r>
            <a:r>
              <a:rPr lang="nb-NO" b="1" dirty="0" smtClean="0"/>
              <a:t>«</a:t>
            </a:r>
            <a:r>
              <a:rPr lang="nb-NO" b="1" dirty="0"/>
              <a:t>helhetlig </a:t>
            </a:r>
            <a:r>
              <a:rPr lang="nb-NO" b="1" dirty="0" smtClean="0"/>
              <a:t>tilnærming»</a:t>
            </a:r>
            <a:r>
              <a:rPr lang="nb-NO" dirty="0" smtClean="0"/>
              <a:t>, basert </a:t>
            </a:r>
            <a:r>
              <a:rPr lang="nb-NO" dirty="0"/>
              <a:t>på </a:t>
            </a:r>
            <a:r>
              <a:rPr lang="nb-NO" i="1" dirty="0" err="1" smtClean="0"/>
              <a:t>biopsykososial</a:t>
            </a:r>
            <a:r>
              <a:rPr lang="nb-NO" i="1" dirty="0" smtClean="0"/>
              <a:t> forståelsesmodell</a:t>
            </a:r>
          </a:p>
          <a:p>
            <a:r>
              <a:rPr lang="nb-NO" dirty="0" smtClean="0"/>
              <a:t>Nettopp </a:t>
            </a:r>
            <a:r>
              <a:rPr lang="nb-NO" dirty="0"/>
              <a:t>rehabiliteringsfeltets særegenhet og styrke, at man ikke betrakter et avgrenset medisinsk problem isolert for seg selv, men setter pasienten med hele dens livsforhold i fokus og velger tilnærminger med utgangspunkt i dette</a:t>
            </a:r>
            <a:r>
              <a:rPr lang="nb-NO" dirty="0" smtClean="0"/>
              <a:t>.</a:t>
            </a:r>
          </a:p>
          <a:p>
            <a:r>
              <a:rPr lang="nb-NO" dirty="0" smtClean="0"/>
              <a:t>Samtidig per </a:t>
            </a:r>
            <a:r>
              <a:rPr lang="nb-NO" dirty="0"/>
              <a:t>i dag studier som </a:t>
            </a:r>
            <a:r>
              <a:rPr lang="nb-NO" dirty="0" smtClean="0"/>
              <a:t>tilsier at </a:t>
            </a:r>
            <a:r>
              <a:rPr lang="nb-NO" b="1" dirty="0"/>
              <a:t>intensiv trening </a:t>
            </a:r>
            <a:r>
              <a:rPr lang="nb-NO" dirty="0"/>
              <a:t>øker hjernens plastisitet </a:t>
            </a:r>
            <a:r>
              <a:rPr lang="nb-NO" dirty="0" smtClean="0"/>
              <a:t>og forbedrer utkomme.</a:t>
            </a:r>
          </a:p>
          <a:p>
            <a:r>
              <a:rPr lang="nb-NO" dirty="0" smtClean="0"/>
              <a:t>Valg av fokus på tilstrekkelig mengdetrening for enkeltpasienter vs. kompensering og miljøtilrettelegging/psykosial støtte blir et stadig mer relevant spørsmål!</a:t>
            </a:r>
          </a:p>
          <a:p>
            <a:r>
              <a:rPr lang="nb-NO" dirty="0" smtClean="0"/>
              <a:t>Det trengs mer kunnskap om hvilken innretning som bør velges hos hvilke pasienter, ved hvilke problemstillinger, i hvilke faser osv.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Holistisk vs. utfallsrettet </a:t>
            </a:r>
            <a:r>
              <a:rPr lang="nb-NO" dirty="0" smtClean="0"/>
              <a:t>rehabilitering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5368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251520" y="1556792"/>
            <a:ext cx="5755580" cy="4569373"/>
          </a:xfrm>
        </p:spPr>
        <p:txBody>
          <a:bodyPr>
            <a:noAutofit/>
          </a:bodyPr>
          <a:lstStyle/>
          <a:p>
            <a:r>
              <a:rPr lang="nb-NO" dirty="0" smtClean="0"/>
              <a:t>Basert på kunnskap om </a:t>
            </a:r>
            <a:r>
              <a:rPr lang="nb-NO" dirty="0"/>
              <a:t>at </a:t>
            </a:r>
            <a:r>
              <a:rPr lang="nb-NO" dirty="0" smtClean="0"/>
              <a:t>tiltak </a:t>
            </a:r>
            <a:r>
              <a:rPr lang="nb-NO" dirty="0"/>
              <a:t>har ulik effekt på ulike </a:t>
            </a:r>
            <a:r>
              <a:rPr lang="nb-NO" dirty="0" err="1"/>
              <a:t>subgrupper</a:t>
            </a:r>
            <a:r>
              <a:rPr lang="nb-NO" dirty="0"/>
              <a:t> av pasienter, </a:t>
            </a:r>
            <a:r>
              <a:rPr lang="nb-NO" dirty="0" smtClean="0"/>
              <a:t>helt </a:t>
            </a:r>
            <a:r>
              <a:rPr lang="nb-NO" dirty="0"/>
              <a:t>ned til </a:t>
            </a:r>
            <a:r>
              <a:rPr lang="nb-NO" dirty="0" smtClean="0"/>
              <a:t>individnivå.</a:t>
            </a:r>
          </a:p>
          <a:p>
            <a:r>
              <a:rPr lang="nb-NO" dirty="0" smtClean="0"/>
              <a:t>Individualisert medisin: samle </a:t>
            </a:r>
            <a:r>
              <a:rPr lang="nb-NO" dirty="0"/>
              <a:t>en stor mengde </a:t>
            </a:r>
            <a:r>
              <a:rPr lang="nb-NO" dirty="0" smtClean="0"/>
              <a:t>data, analysere </a:t>
            </a:r>
            <a:r>
              <a:rPr lang="nb-NO" dirty="0"/>
              <a:t>og </a:t>
            </a:r>
            <a:r>
              <a:rPr lang="nb-NO" dirty="0" smtClean="0"/>
              <a:t>vurdere, komme </a:t>
            </a:r>
            <a:r>
              <a:rPr lang="nb-NO" dirty="0"/>
              <a:t>frem til individualiserte tiltak. </a:t>
            </a:r>
            <a:endParaRPr lang="nb-NO" dirty="0" smtClean="0"/>
          </a:p>
          <a:p>
            <a:r>
              <a:rPr lang="nb-NO" dirty="0" smtClean="0"/>
              <a:t>Mange mulige aspekter: genetiske forhold, anatomiske </a:t>
            </a:r>
            <a:r>
              <a:rPr lang="nb-NO" dirty="0"/>
              <a:t>og fysiologiske </a:t>
            </a:r>
            <a:r>
              <a:rPr lang="nb-NO" dirty="0" smtClean="0"/>
              <a:t>forhold, livsstil </a:t>
            </a:r>
            <a:r>
              <a:rPr lang="nb-NO" dirty="0"/>
              <a:t>og livserfaringer, komorbiditet, sosioøkonomiske forhold, evnen til å mestre, </a:t>
            </a:r>
            <a:r>
              <a:rPr lang="nb-NO" dirty="0" smtClean="0"/>
              <a:t>respons </a:t>
            </a:r>
            <a:r>
              <a:rPr lang="nb-NO" dirty="0"/>
              <a:t>på ulike typer trening og </a:t>
            </a:r>
            <a:r>
              <a:rPr lang="nb-NO" dirty="0" smtClean="0"/>
              <a:t>tiltak …</a:t>
            </a:r>
          </a:p>
          <a:p>
            <a:r>
              <a:rPr lang="nb-NO" dirty="0" smtClean="0"/>
              <a:t>Behov for mer tilpassede tilbud:</a:t>
            </a:r>
            <a:endParaRPr lang="nb-NO" dirty="0"/>
          </a:p>
          <a:p>
            <a:pPr lvl="1"/>
            <a:r>
              <a:rPr lang="nb-NO" dirty="0" smtClean="0"/>
              <a:t>Tilgang </a:t>
            </a:r>
            <a:r>
              <a:rPr lang="nb-NO" dirty="0"/>
              <a:t>på </a:t>
            </a:r>
            <a:r>
              <a:rPr lang="nb-NO" dirty="0" smtClean="0"/>
              <a:t>utredningsmuligheter og </a:t>
            </a:r>
            <a:r>
              <a:rPr lang="nb-NO" dirty="0"/>
              <a:t>kompetanse </a:t>
            </a:r>
            <a:endParaRPr lang="nb-NO" dirty="0" smtClean="0"/>
          </a:p>
          <a:p>
            <a:pPr lvl="1"/>
            <a:r>
              <a:rPr lang="nb-NO" dirty="0"/>
              <a:t>I større grad mulig å forutsi dose-respons-mønstre for individuelle pasienter?</a:t>
            </a:r>
          </a:p>
          <a:p>
            <a:pPr lvl="1"/>
            <a:r>
              <a:rPr lang="nb-NO" dirty="0" smtClean="0"/>
              <a:t>Etter hvert individualisert </a:t>
            </a:r>
            <a:r>
              <a:rPr lang="nb-NO" dirty="0"/>
              <a:t>dosering av </a:t>
            </a:r>
            <a:r>
              <a:rPr lang="nb-NO" dirty="0" smtClean="0"/>
              <a:t>tiltak? 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Skreddersydd/individualisert rehabilitering</a:t>
            </a:r>
            <a:endParaRPr lang="nb-NO" dirty="0"/>
          </a:p>
        </p:txBody>
      </p:sp>
      <p:pic>
        <p:nvPicPr>
          <p:cNvPr id="4" name="Picture 4" descr="Relatert bild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157" y="1668333"/>
            <a:ext cx="2684308" cy="210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Bilderesultat for viatherapy ap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39" y="1197428"/>
            <a:ext cx="3112126" cy="565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9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77800" indent="-177800"/>
            <a:endParaRPr lang="da-DK" dirty="0" smtClean="0"/>
          </a:p>
          <a:p>
            <a:pPr marL="177800" indent="-177800"/>
            <a:r>
              <a:rPr lang="da-DK" dirty="0" smtClean="0"/>
              <a:t>Et dokument av Helsedirektoratet, først utgitt </a:t>
            </a:r>
            <a:r>
              <a:rPr lang="da-DK" dirty="0"/>
              <a:t>i 2010</a:t>
            </a:r>
          </a:p>
          <a:p>
            <a:pPr marL="177800" indent="-177800"/>
            <a:endParaRPr lang="da-DK" dirty="0" smtClean="0"/>
          </a:p>
          <a:p>
            <a:pPr marL="177800" indent="-177800"/>
            <a:endParaRPr lang="da-DK" dirty="0"/>
          </a:p>
          <a:p>
            <a:pPr marL="177800" indent="-177800"/>
            <a:r>
              <a:rPr lang="da-DK" dirty="0" smtClean="0"/>
              <a:t>Redaksjonskomité ledet av </a:t>
            </a:r>
            <a:br>
              <a:rPr lang="da-DK" dirty="0" smtClean="0"/>
            </a:br>
            <a:r>
              <a:rPr lang="da-DK" dirty="0" smtClean="0"/>
              <a:t>Bent Indredavik, St.Olavs/NTNU</a:t>
            </a:r>
            <a:endParaRPr lang="nb-NO" dirty="0" smtClean="0"/>
          </a:p>
          <a:p>
            <a:pPr marL="177800" indent="-177800" eaLnBrk="1" hangingPunct="1"/>
            <a:r>
              <a:rPr lang="nb-NO" dirty="0" smtClean="0"/>
              <a:t>3 </a:t>
            </a:r>
            <a:r>
              <a:rPr lang="nb-NO" dirty="0" smtClean="0"/>
              <a:t>deler og arbeidsgrupper</a:t>
            </a:r>
            <a:r>
              <a:rPr lang="nb-NO" dirty="0" smtClean="0"/>
              <a:t>:</a:t>
            </a:r>
          </a:p>
          <a:p>
            <a:pPr marL="534988" lvl="1" indent="-260350" eaLnBrk="1" hangingPunct="1"/>
            <a:r>
              <a:rPr lang="nb-NO" dirty="0" smtClean="0"/>
              <a:t>Akuttbehandling: Rolf Salvesen</a:t>
            </a:r>
          </a:p>
          <a:p>
            <a:pPr marL="534988" lvl="1" indent="-260350" eaLnBrk="1" hangingPunct="1"/>
            <a:r>
              <a:rPr lang="nb-NO" dirty="0" smtClean="0"/>
              <a:t>Sekundærforebygging: Halvor Næss </a:t>
            </a:r>
          </a:p>
          <a:p>
            <a:pPr marL="534988" lvl="1" indent="-260350" eaLnBrk="1" hangingPunct="1"/>
            <a:r>
              <a:rPr lang="nb-NO" dirty="0" smtClean="0"/>
              <a:t>Rehabilitering: Frank Becker</a:t>
            </a:r>
            <a:endParaRPr lang="nb-NO" sz="1800" dirty="0" smtClean="0"/>
          </a:p>
          <a:p>
            <a:pPr marL="0" indent="0" eaLnBrk="1" hangingPunct="1">
              <a:buNone/>
            </a:pPr>
            <a:endParaRPr lang="nb-NO" dirty="0" smtClean="0"/>
          </a:p>
          <a:p>
            <a:pPr marL="0" indent="0" eaLnBrk="1" hangingPunct="1">
              <a:buNone/>
            </a:pPr>
            <a:endParaRPr lang="nb-NO" dirty="0" smtClean="0"/>
          </a:p>
          <a:p>
            <a:pPr marL="177800" indent="-177800"/>
            <a:r>
              <a:rPr lang="nb-NO" dirty="0" smtClean="0"/>
              <a:t>Publisert </a:t>
            </a:r>
            <a:r>
              <a:rPr lang="nb-NO" dirty="0"/>
              <a:t>18.12.2017</a:t>
            </a:r>
            <a:br>
              <a:rPr lang="nb-NO" dirty="0"/>
            </a:br>
            <a:r>
              <a:rPr lang="nb-NO" dirty="0">
                <a:hlinkClick r:id="rId2"/>
              </a:rPr>
              <a:t>https://</a:t>
            </a:r>
            <a:r>
              <a:rPr lang="nb-NO" dirty="0" smtClean="0">
                <a:hlinkClick r:id="rId2"/>
              </a:rPr>
              <a:t>helsedirektoratet.no/retningslinjer/hjerneslag</a:t>
            </a:r>
            <a:r>
              <a:rPr lang="nb-NO" dirty="0" smtClean="0"/>
              <a:t> 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dirty="0" smtClean="0"/>
              <a:t>Nasjonal </a:t>
            </a:r>
            <a:r>
              <a:rPr lang="nb-NO" dirty="0" smtClean="0"/>
              <a:t>slagretningslinje – revisjon</a:t>
            </a:r>
            <a:endParaRPr lang="nb-NO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49" y="2806143"/>
            <a:ext cx="3686175" cy="314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816" y="1076178"/>
            <a:ext cx="2199959" cy="311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070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Bilderesultat for yougrabb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420" y="4246775"/>
            <a:ext cx="2259011" cy="319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251520" y="1556792"/>
            <a:ext cx="6432771" cy="4569373"/>
          </a:xfrm>
        </p:spPr>
        <p:txBody>
          <a:bodyPr>
            <a:noAutofit/>
          </a:bodyPr>
          <a:lstStyle/>
          <a:p>
            <a:r>
              <a:rPr lang="nb-NO" dirty="0"/>
              <a:t>Spill/VR-basert trening </a:t>
            </a:r>
            <a:r>
              <a:rPr lang="nb-NO" dirty="0" smtClean="0"/>
              <a:t>øker </a:t>
            </a:r>
            <a:r>
              <a:rPr lang="nb-NO" dirty="0"/>
              <a:t>treningsintensitet, kan øke bevegelsesutslag …</a:t>
            </a:r>
          </a:p>
          <a:p>
            <a:r>
              <a:rPr lang="nb-NO" dirty="0" smtClean="0"/>
              <a:t>Øker motivasjonen; trening </a:t>
            </a:r>
            <a:r>
              <a:rPr lang="nb-NO" dirty="0"/>
              <a:t>i </a:t>
            </a:r>
            <a:r>
              <a:rPr lang="nb-NO" dirty="0" smtClean="0"/>
              <a:t>hverdagssituasjoner (simulering). </a:t>
            </a:r>
          </a:p>
          <a:p>
            <a:r>
              <a:rPr lang="nb-NO" dirty="0" smtClean="0"/>
              <a:t>Kommersielt </a:t>
            </a:r>
            <a:r>
              <a:rPr lang="nb-NO" dirty="0"/>
              <a:t>tilgjengelige spill </a:t>
            </a:r>
            <a:r>
              <a:rPr lang="nb-NO" dirty="0" smtClean="0"/>
              <a:t>brukes i </a:t>
            </a:r>
            <a:r>
              <a:rPr lang="nb-NO" dirty="0"/>
              <a:t>rehabiliteringsøyemed, </a:t>
            </a:r>
            <a:r>
              <a:rPr lang="nb-NO" dirty="0" smtClean="0"/>
              <a:t>spill </a:t>
            </a:r>
            <a:r>
              <a:rPr lang="nb-NO" dirty="0"/>
              <a:t>spesiallaget for rehabilitering </a:t>
            </a:r>
            <a:r>
              <a:rPr lang="nb-NO" dirty="0" smtClean="0"/>
              <a:t>blir </a:t>
            </a:r>
            <a:r>
              <a:rPr lang="nb-NO" dirty="0"/>
              <a:t>utviklet. </a:t>
            </a:r>
            <a:endParaRPr lang="nb-NO" dirty="0" smtClean="0"/>
          </a:p>
          <a:p>
            <a:r>
              <a:rPr lang="nb-NO" dirty="0" smtClean="0"/>
              <a:t>Robotteknologi: Hjelpemiddel </a:t>
            </a:r>
            <a:r>
              <a:rPr lang="nb-NO" dirty="0"/>
              <a:t>både i hverdagen og for </a:t>
            </a:r>
            <a:r>
              <a:rPr lang="nb-NO" dirty="0" smtClean="0"/>
              <a:t>(robotassistert) trening.</a:t>
            </a:r>
            <a:endParaRPr lang="nb-NO" dirty="0"/>
          </a:p>
          <a:p>
            <a:endParaRPr lang="nb-NO" dirty="0" smtClean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Robotteknologi, spill, </a:t>
            </a:r>
            <a:r>
              <a:rPr lang="nb-NO" dirty="0" err="1" smtClean="0"/>
              <a:t>virtual</a:t>
            </a:r>
            <a:r>
              <a:rPr lang="nb-NO" dirty="0" smtClean="0"/>
              <a:t> </a:t>
            </a:r>
            <a:r>
              <a:rPr lang="nb-NO" dirty="0" err="1" smtClean="0"/>
              <a:t>reality</a:t>
            </a:r>
            <a:r>
              <a:rPr lang="nb-NO" dirty="0" smtClean="0"/>
              <a:t> …</a:t>
            </a:r>
            <a:endParaRPr lang="nb-NO" dirty="0"/>
          </a:p>
        </p:txBody>
      </p:sp>
      <p:pic>
        <p:nvPicPr>
          <p:cNvPr id="8194" name="Picture 2" descr="Bilderesultat for robot technology rehab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6" y="4822520"/>
            <a:ext cx="2952750" cy="19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246" y="4822520"/>
            <a:ext cx="3292245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ilderesultat for birgitte skarstei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091" y="571500"/>
            <a:ext cx="2316817" cy="349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5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Pakkeforløp hjerneslag</a:t>
            </a:r>
            <a:br>
              <a:rPr lang="nb-NO" dirty="0" smtClean="0"/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501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b-NO" dirty="0" smtClean="0"/>
          </a:p>
          <a:p>
            <a:pPr marL="0" indent="0">
              <a:buNone/>
            </a:pPr>
            <a:r>
              <a:rPr lang="nb-NO" b="1" dirty="0"/>
              <a:t>Fase 1 </a:t>
            </a:r>
            <a:r>
              <a:rPr lang="nb-NO" dirty="0" smtClean="0"/>
              <a:t>(</a:t>
            </a:r>
            <a:r>
              <a:rPr lang="nb-NO" dirty="0"/>
              <a:t>startet </a:t>
            </a:r>
            <a:r>
              <a:rPr lang="nb-NO" dirty="0" smtClean="0"/>
              <a:t>opp)</a:t>
            </a:r>
          </a:p>
          <a:p>
            <a:r>
              <a:rPr lang="nb-NO" dirty="0">
                <a:hlinkClick r:id="rId2"/>
              </a:rPr>
              <a:t>P</a:t>
            </a:r>
            <a:r>
              <a:rPr lang="nb-NO" dirty="0" smtClean="0">
                <a:hlinkClick r:id="rId2"/>
              </a:rPr>
              <a:t>ublisert </a:t>
            </a:r>
            <a:r>
              <a:rPr lang="nb-NO" dirty="0" smtClean="0"/>
              <a:t>ved årsskiftet</a:t>
            </a:r>
          </a:p>
          <a:p>
            <a:r>
              <a:rPr lang="nb-NO" dirty="0" smtClean="0"/>
              <a:t>Registrering </a:t>
            </a:r>
            <a:r>
              <a:rPr lang="nb-NO" dirty="0"/>
              <a:t>startet februar </a:t>
            </a:r>
            <a:r>
              <a:rPr lang="nb-NO" dirty="0" smtClean="0"/>
              <a:t>2018</a:t>
            </a:r>
          </a:p>
          <a:p>
            <a:r>
              <a:rPr lang="nb-NO" dirty="0" smtClean="0"/>
              <a:t>Resultatene er </a:t>
            </a:r>
            <a:r>
              <a:rPr lang="nb-NO" dirty="0" smtClean="0">
                <a:hlinkClick r:id="rId3"/>
              </a:rPr>
              <a:t>tilgjengelig online</a:t>
            </a:r>
            <a:endParaRPr lang="nb-NO" dirty="0" smtClean="0"/>
          </a:p>
          <a:p>
            <a:r>
              <a:rPr lang="nb-NO" dirty="0" smtClean="0"/>
              <a:t>Handler mest om akuttforløpet</a:t>
            </a:r>
            <a:endParaRPr lang="nb-NO" dirty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b="1" dirty="0"/>
              <a:t>Fase </a:t>
            </a:r>
            <a:r>
              <a:rPr lang="nb-NO" b="1" dirty="0" smtClean="0"/>
              <a:t>2</a:t>
            </a:r>
            <a:r>
              <a:rPr lang="nb-NO" dirty="0" smtClean="0"/>
              <a:t> </a:t>
            </a:r>
            <a:r>
              <a:rPr lang="nb-NO" dirty="0"/>
              <a:t>(under </a:t>
            </a:r>
            <a:r>
              <a:rPr lang="nb-NO" dirty="0" smtClean="0"/>
              <a:t>arbeid) </a:t>
            </a:r>
          </a:p>
          <a:p>
            <a:r>
              <a:rPr lang="nb-NO" dirty="0" smtClean="0"/>
              <a:t>Arbeidet startet opp i vinter</a:t>
            </a:r>
          </a:p>
          <a:p>
            <a:r>
              <a:rPr lang="nb-NO" dirty="0" smtClean="0"/>
              <a:t>Registrering skal starte sommeren 2019</a:t>
            </a:r>
          </a:p>
          <a:p>
            <a:r>
              <a:rPr lang="nb-NO" dirty="0" smtClean="0"/>
              <a:t>Vil </a:t>
            </a:r>
            <a:r>
              <a:rPr lang="nb-NO" dirty="0"/>
              <a:t>handle mye om rehabilitering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Pakkeforløp hjerneslag – 2 faser</a:t>
            </a:r>
            <a:endParaRPr lang="nb-NO" dirty="0"/>
          </a:p>
        </p:txBody>
      </p:sp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436" y="3495869"/>
            <a:ext cx="3670421" cy="2890321"/>
          </a:xfrm>
          <a:prstGeom prst="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2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99118" y="1711092"/>
            <a:ext cx="8466383" cy="4569373"/>
          </a:xfrm>
        </p:spPr>
        <p:txBody>
          <a:bodyPr>
            <a:noAutofit/>
          </a:bodyPr>
          <a:lstStyle/>
          <a:p>
            <a:endParaRPr lang="nb-NO" dirty="0" smtClean="0"/>
          </a:p>
          <a:p>
            <a:r>
              <a:rPr lang="nb-NO" dirty="0" smtClean="0"/>
              <a:t>Helhetlig</a:t>
            </a:r>
            <a:r>
              <a:rPr lang="nb-NO" dirty="0"/>
              <a:t>, sammenhengende beskrivelse av kontakt med ulike deler av </a:t>
            </a:r>
            <a:r>
              <a:rPr lang="nb-NO" dirty="0" smtClean="0"/>
              <a:t>helsetjenesten </a:t>
            </a:r>
            <a:r>
              <a:rPr lang="nb-NO" dirty="0"/>
              <a:t>i løpet av en </a:t>
            </a:r>
            <a:r>
              <a:rPr lang="nb-NO" dirty="0" smtClean="0"/>
              <a:t>sykdomsperiode</a:t>
            </a:r>
          </a:p>
          <a:p>
            <a:r>
              <a:rPr lang="nb-NO" dirty="0" smtClean="0"/>
              <a:t>Standard </a:t>
            </a:r>
            <a:r>
              <a:rPr lang="nb-NO" dirty="0"/>
              <a:t>pasientforløp som beskriver organisering av utredning og behandling, </a:t>
            </a:r>
            <a:r>
              <a:rPr lang="nb-NO" dirty="0" smtClean="0"/>
              <a:t>kommunikasjon </a:t>
            </a:r>
            <a:r>
              <a:rPr lang="nb-NO" dirty="0"/>
              <a:t>med pasient og </a:t>
            </a:r>
            <a:r>
              <a:rPr lang="nb-NO" dirty="0" smtClean="0"/>
              <a:t>pårørende</a:t>
            </a:r>
            <a:r>
              <a:rPr lang="nb-NO" dirty="0"/>
              <a:t>, </a:t>
            </a:r>
            <a:r>
              <a:rPr lang="nb-NO" dirty="0" smtClean="0"/>
              <a:t>ansvarsplassering, forløpstider </a:t>
            </a:r>
            <a:endParaRPr lang="nb-NO" dirty="0"/>
          </a:p>
          <a:p>
            <a:endParaRPr lang="nb-NO" dirty="0"/>
          </a:p>
          <a:p>
            <a:r>
              <a:rPr lang="nb-NO" dirty="0" smtClean="0"/>
              <a:t>Med </a:t>
            </a:r>
            <a:r>
              <a:rPr lang="nb-NO" dirty="0"/>
              <a:t>utgangspunkt i pakkeforløpet skal </a:t>
            </a:r>
            <a:r>
              <a:rPr lang="nb-NO" dirty="0" smtClean="0"/>
              <a:t>et individuelt </a:t>
            </a:r>
            <a:r>
              <a:rPr lang="nb-NO" dirty="0"/>
              <a:t>forløp </a:t>
            </a:r>
            <a:r>
              <a:rPr lang="nb-NO" dirty="0" smtClean="0"/>
              <a:t>tilrettelegges, basert på </a:t>
            </a:r>
          </a:p>
          <a:p>
            <a:pPr lvl="1"/>
            <a:r>
              <a:rPr lang="nb-NO" dirty="0" smtClean="0"/>
              <a:t>konkret </a:t>
            </a:r>
            <a:r>
              <a:rPr lang="nb-NO" dirty="0"/>
              <a:t>medisinskfaglig vurdering av behovet for utredning og </a:t>
            </a:r>
            <a:r>
              <a:rPr lang="nb-NO" dirty="0" smtClean="0"/>
              <a:t>behandling</a:t>
            </a:r>
          </a:p>
          <a:p>
            <a:pPr lvl="1"/>
            <a:r>
              <a:rPr lang="nb-NO" dirty="0" smtClean="0"/>
              <a:t>pasientens </a:t>
            </a:r>
            <a:r>
              <a:rPr lang="nb-NO" dirty="0"/>
              <a:t>ønsker og individuelle situasjon, som for eksempel alder, </a:t>
            </a:r>
            <a:r>
              <a:rPr lang="nb-NO" dirty="0" err="1"/>
              <a:t>komorbiditet</a:t>
            </a:r>
            <a:r>
              <a:rPr lang="nb-NO" dirty="0"/>
              <a:t> og komplikasjoner</a:t>
            </a:r>
            <a:r>
              <a:rPr lang="nb-NO" dirty="0" smtClean="0"/>
              <a:t>.</a:t>
            </a: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Hva er et pakkeforløp?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166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graphicFrame>
        <p:nvGraphicFramePr>
          <p:cNvPr id="2" name="Plassholder for inn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967123"/>
              </p:ext>
            </p:extLst>
          </p:nvPr>
        </p:nvGraphicFramePr>
        <p:xfrm>
          <a:off x="478366" y="45635"/>
          <a:ext cx="8453967" cy="5539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lassholder for lysbildenumm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92075"/>
            <a:ext cx="2133600" cy="365125"/>
          </a:xfrm>
          <a:prstGeom prst="rect">
            <a:avLst/>
          </a:prstGeom>
        </p:spPr>
        <p:txBody>
          <a:bodyPr/>
          <a:lstStyle/>
          <a:p>
            <a:fld id="{7583E05A-AAC2-664E-9EC8-6652A4E2BB27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Rett linje 7"/>
          <p:cNvCxnSpPr/>
          <p:nvPr/>
        </p:nvCxnSpPr>
        <p:spPr>
          <a:xfrm>
            <a:off x="4677833" y="2010833"/>
            <a:ext cx="0" cy="4445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tt linje 9"/>
          <p:cNvCxnSpPr/>
          <p:nvPr/>
        </p:nvCxnSpPr>
        <p:spPr>
          <a:xfrm>
            <a:off x="1164167" y="2455334"/>
            <a:ext cx="69638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>
            <a:off x="1164167" y="2455334"/>
            <a:ext cx="0" cy="507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>
            <a:off x="3534833" y="2455334"/>
            <a:ext cx="0" cy="507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Rett pil 17"/>
          <p:cNvCxnSpPr/>
          <p:nvPr/>
        </p:nvCxnSpPr>
        <p:spPr>
          <a:xfrm>
            <a:off x="5863167" y="2455334"/>
            <a:ext cx="0" cy="57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Rett pil 19"/>
          <p:cNvCxnSpPr/>
          <p:nvPr/>
        </p:nvCxnSpPr>
        <p:spPr>
          <a:xfrm>
            <a:off x="8128000" y="2455334"/>
            <a:ext cx="0" cy="507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Rett pil 21"/>
          <p:cNvCxnSpPr/>
          <p:nvPr/>
        </p:nvCxnSpPr>
        <p:spPr>
          <a:xfrm>
            <a:off x="4529666" y="3577167"/>
            <a:ext cx="783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Rett linje 24"/>
          <p:cNvCxnSpPr/>
          <p:nvPr/>
        </p:nvCxnSpPr>
        <p:spPr>
          <a:xfrm>
            <a:off x="7048501" y="4296834"/>
            <a:ext cx="14604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Rett linje 26"/>
          <p:cNvCxnSpPr/>
          <p:nvPr/>
        </p:nvCxnSpPr>
        <p:spPr>
          <a:xfrm>
            <a:off x="8128000" y="4085167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Rett pil 28"/>
          <p:cNvCxnSpPr/>
          <p:nvPr/>
        </p:nvCxnSpPr>
        <p:spPr>
          <a:xfrm>
            <a:off x="8487833" y="493183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Rett pil 30"/>
          <p:cNvCxnSpPr/>
          <p:nvPr/>
        </p:nvCxnSpPr>
        <p:spPr>
          <a:xfrm>
            <a:off x="8487833" y="4296833"/>
            <a:ext cx="0" cy="29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Rett pil 32"/>
          <p:cNvCxnSpPr/>
          <p:nvPr/>
        </p:nvCxnSpPr>
        <p:spPr>
          <a:xfrm>
            <a:off x="7048501" y="4296833"/>
            <a:ext cx="0" cy="29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Rett linje 48"/>
          <p:cNvCxnSpPr/>
          <p:nvPr/>
        </p:nvCxnSpPr>
        <p:spPr>
          <a:xfrm>
            <a:off x="8128000" y="4085167"/>
            <a:ext cx="0" cy="1904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Rett pil 18"/>
          <p:cNvCxnSpPr/>
          <p:nvPr/>
        </p:nvCxnSpPr>
        <p:spPr>
          <a:xfrm>
            <a:off x="4529666" y="3577167"/>
            <a:ext cx="783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Rett linje 20"/>
          <p:cNvCxnSpPr/>
          <p:nvPr/>
        </p:nvCxnSpPr>
        <p:spPr>
          <a:xfrm>
            <a:off x="7048501" y="4296834"/>
            <a:ext cx="14604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Rett linje 22"/>
          <p:cNvCxnSpPr/>
          <p:nvPr/>
        </p:nvCxnSpPr>
        <p:spPr>
          <a:xfrm>
            <a:off x="8128000" y="4085167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Rett pil 23"/>
          <p:cNvCxnSpPr/>
          <p:nvPr/>
        </p:nvCxnSpPr>
        <p:spPr>
          <a:xfrm>
            <a:off x="8487833" y="493183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tt pil 25"/>
          <p:cNvCxnSpPr/>
          <p:nvPr/>
        </p:nvCxnSpPr>
        <p:spPr>
          <a:xfrm>
            <a:off x="8487833" y="4296833"/>
            <a:ext cx="0" cy="29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Rett pil 27"/>
          <p:cNvCxnSpPr/>
          <p:nvPr/>
        </p:nvCxnSpPr>
        <p:spPr>
          <a:xfrm>
            <a:off x="7048501" y="4296833"/>
            <a:ext cx="0" cy="29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Rett linje 29"/>
          <p:cNvCxnSpPr/>
          <p:nvPr/>
        </p:nvCxnSpPr>
        <p:spPr>
          <a:xfrm>
            <a:off x="8128000" y="4085167"/>
            <a:ext cx="0" cy="1904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Rett pil 31"/>
          <p:cNvCxnSpPr/>
          <p:nvPr/>
        </p:nvCxnSpPr>
        <p:spPr>
          <a:xfrm>
            <a:off x="1423005" y="4180416"/>
            <a:ext cx="38898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Rett pil 33"/>
          <p:cNvCxnSpPr/>
          <p:nvPr/>
        </p:nvCxnSpPr>
        <p:spPr>
          <a:xfrm flipH="1" flipV="1">
            <a:off x="2340429" y="4390570"/>
            <a:ext cx="4709885" cy="120498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Rett linje 34"/>
          <p:cNvCxnSpPr/>
          <p:nvPr/>
        </p:nvCxnSpPr>
        <p:spPr>
          <a:xfrm>
            <a:off x="7059383" y="5581378"/>
            <a:ext cx="14604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Rett pil 35"/>
          <p:cNvCxnSpPr/>
          <p:nvPr/>
        </p:nvCxnSpPr>
        <p:spPr>
          <a:xfrm>
            <a:off x="8509601" y="5276569"/>
            <a:ext cx="0" cy="296334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Rett pil 36"/>
          <p:cNvCxnSpPr/>
          <p:nvPr/>
        </p:nvCxnSpPr>
        <p:spPr>
          <a:xfrm>
            <a:off x="7059383" y="5298341"/>
            <a:ext cx="0" cy="296334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Rett pil 37"/>
          <p:cNvCxnSpPr/>
          <p:nvPr/>
        </p:nvCxnSpPr>
        <p:spPr>
          <a:xfrm flipV="1">
            <a:off x="5863167" y="4275666"/>
            <a:ext cx="91320" cy="100090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kstSylinder 38"/>
          <p:cNvSpPr txBox="1"/>
          <p:nvPr/>
        </p:nvSpPr>
        <p:spPr>
          <a:xfrm>
            <a:off x="475864" y="4834436"/>
            <a:ext cx="54619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>
                <a:solidFill>
                  <a:srgbClr val="000000"/>
                </a:solidFill>
              </a:rPr>
              <a:t>Definerer </a:t>
            </a:r>
          </a:p>
          <a:p>
            <a:pPr marL="285750" indent="-192088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rgbClr val="000000"/>
                </a:solidFill>
              </a:rPr>
              <a:t>p</a:t>
            </a:r>
            <a:r>
              <a:rPr lang="nb-NO" sz="2000" dirty="0" smtClean="0">
                <a:solidFill>
                  <a:srgbClr val="000000"/>
                </a:solidFill>
              </a:rPr>
              <a:t>asientforløp</a:t>
            </a:r>
          </a:p>
          <a:p>
            <a:pPr marL="285750" indent="-192088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rgbClr val="000000"/>
                </a:solidFill>
              </a:rPr>
              <a:t>n</a:t>
            </a:r>
            <a:r>
              <a:rPr lang="nb-NO" sz="2000" dirty="0" smtClean="0">
                <a:solidFill>
                  <a:srgbClr val="000000"/>
                </a:solidFill>
              </a:rPr>
              <a:t>ivåer av rehabilitering</a:t>
            </a:r>
          </a:p>
          <a:p>
            <a:pPr marL="285750" indent="-192088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rgbClr val="000000"/>
                </a:solidFill>
              </a:rPr>
              <a:t>i</a:t>
            </a:r>
            <a:r>
              <a:rPr lang="nb-NO" sz="2000" dirty="0" smtClean="0">
                <a:solidFill>
                  <a:srgbClr val="000000"/>
                </a:solidFill>
              </a:rPr>
              <a:t>nklusjonskriterier for forløpene</a:t>
            </a:r>
          </a:p>
          <a:p>
            <a:r>
              <a:rPr lang="nb-NO" sz="2000" dirty="0" smtClean="0">
                <a:solidFill>
                  <a:srgbClr val="000000"/>
                </a:solidFill>
              </a:rPr>
              <a:t>Målepunkter og forløpstider.</a:t>
            </a:r>
            <a:endParaRPr lang="nb-NO" sz="2000" dirty="0" smtClean="0">
              <a:solidFill>
                <a:srgbClr val="000000"/>
              </a:solidFill>
            </a:endParaRPr>
          </a:p>
        </p:txBody>
      </p:sp>
      <p:sp>
        <p:nvSpPr>
          <p:cNvPr id="40" name="Plassholder for dato 3"/>
          <p:cNvSpPr txBox="1">
            <a:spLocks/>
          </p:cNvSpPr>
          <p:nvPr/>
        </p:nvSpPr>
        <p:spPr>
          <a:xfrm>
            <a:off x="457200" y="92075"/>
            <a:ext cx="213360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nb-NO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800" b="1" smtClean="0">
                <a:solidFill>
                  <a:srgbClr val="FF0000"/>
                </a:solidFill>
              </a:rPr>
              <a:t>UTKAST</a:t>
            </a:r>
            <a:endParaRPr lang="nb-N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92075"/>
            <a:ext cx="2133600" cy="365125"/>
          </a:xfrm>
          <a:prstGeom prst="rect">
            <a:avLst/>
          </a:prstGeom>
        </p:spPr>
        <p:txBody>
          <a:bodyPr/>
          <a:lstStyle/>
          <a:p>
            <a:fld id="{7583E05A-AAC2-664E-9EC8-6652A4E2BB27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218882"/>
            <a:ext cx="8858250" cy="4420235"/>
          </a:xfrm>
          <a:prstGeom prst="rect">
            <a:avLst/>
          </a:prstGeom>
          <a:noFill/>
        </p:spPr>
      </p:pic>
      <p:sp>
        <p:nvSpPr>
          <p:cNvPr id="13" name="Plassholder for dato 3"/>
          <p:cNvSpPr>
            <a:spLocks noGrp="1"/>
          </p:cNvSpPr>
          <p:nvPr>
            <p:ph type="dt" sz="half" idx="4294967295"/>
          </p:nvPr>
        </p:nvSpPr>
        <p:spPr>
          <a:xfrm>
            <a:off x="457200" y="920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nb-NO" sz="2800" b="1" dirty="0" smtClean="0">
                <a:solidFill>
                  <a:srgbClr val="FF0000"/>
                </a:solidFill>
              </a:rPr>
              <a:t>UTKAST</a:t>
            </a:r>
            <a:endParaRPr lang="nb-N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3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6"/>
          <p:cNvSpPr>
            <a:spLocks noGrp="1"/>
          </p:cNvSpPr>
          <p:nvPr>
            <p:ph idx="1"/>
          </p:nvPr>
        </p:nvSpPr>
        <p:spPr>
          <a:xfrm>
            <a:off x="457200" y="1166956"/>
            <a:ext cx="8229600" cy="4959208"/>
          </a:xfrm>
        </p:spPr>
        <p:txBody>
          <a:bodyPr/>
          <a:lstStyle/>
          <a:p>
            <a:pPr marL="0" indent="0">
              <a:buNone/>
            </a:pPr>
            <a:endParaRPr lang="nb-NO" dirty="0" smtClean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92075"/>
            <a:ext cx="2133600" cy="365125"/>
          </a:xfrm>
          <a:prstGeom prst="rect">
            <a:avLst/>
          </a:prstGeom>
        </p:spPr>
        <p:txBody>
          <a:bodyPr/>
          <a:lstStyle/>
          <a:p>
            <a:fld id="{7583E05A-AAC2-664E-9EC8-6652A4E2BB27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1355938" y="457200"/>
            <a:ext cx="6316268" cy="10701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sz="2400" dirty="0" smtClean="0">
                <a:solidFill>
                  <a:prstClr val="black"/>
                </a:solidFill>
              </a:rPr>
              <a:t>Fordeling til rehabilitering fra slagenheten       </a:t>
            </a:r>
            <a:br>
              <a:rPr lang="nb-NO" sz="2400" dirty="0" smtClean="0">
                <a:solidFill>
                  <a:prstClr val="black"/>
                </a:solidFill>
              </a:rPr>
            </a:br>
            <a:r>
              <a:rPr lang="nb-NO" sz="1600" dirty="0" smtClean="0">
                <a:solidFill>
                  <a:prstClr val="black"/>
                </a:solidFill>
              </a:rPr>
              <a:t>ifølge Norsk hjerneslagregister</a:t>
            </a:r>
            <a:r>
              <a:rPr lang="nb-NO" sz="2400" dirty="0" smtClean="0">
                <a:solidFill>
                  <a:prstClr val="black"/>
                </a:solidFill>
              </a:rPr>
              <a:t> </a:t>
            </a:r>
          </a:p>
          <a:p>
            <a:pPr algn="ctr" defTabSz="457200"/>
            <a:endParaRPr lang="nb-NO" sz="1400" dirty="0">
              <a:solidFill>
                <a:prstClr val="black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427174" y="2182403"/>
            <a:ext cx="3747925" cy="326119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smtClean="0">
                <a:solidFill>
                  <a:prstClr val="black"/>
                </a:solidFill>
              </a:rPr>
              <a:t>Rehabilitering spesialist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16" name="Rett pil 15"/>
          <p:cNvCxnSpPr/>
          <p:nvPr/>
        </p:nvCxnSpPr>
        <p:spPr>
          <a:xfrm>
            <a:off x="6252834" y="4300640"/>
            <a:ext cx="600732" cy="5387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4934584" y="2309661"/>
            <a:ext cx="3939087" cy="350179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nb-NO" dirty="0" smtClean="0">
                <a:solidFill>
                  <a:prstClr val="black"/>
                </a:solidFill>
              </a:rPr>
              <a:t>                                                         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5912920" y="4461530"/>
            <a:ext cx="2389053" cy="110932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smtClean="0">
                <a:solidFill>
                  <a:prstClr val="black"/>
                </a:solidFill>
              </a:rPr>
              <a:t>Døgn rehabilitering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6680533" y="2886638"/>
            <a:ext cx="1983345" cy="11326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err="1" smtClean="0">
                <a:solidFill>
                  <a:prstClr val="black"/>
                </a:solidFill>
              </a:rPr>
              <a:t>Dagrehabi-litering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5094279" y="3346413"/>
            <a:ext cx="2317109" cy="1493014"/>
          </a:xfrm>
          <a:prstGeom prst="ellipse">
            <a:avLst/>
          </a:prstGeom>
          <a:solidFill>
            <a:srgbClr val="D0FFD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smtClean="0">
                <a:solidFill>
                  <a:prstClr val="black"/>
                </a:solidFill>
              </a:rPr>
              <a:t>Hjemmebasert rehabilitering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22" name="Rett pil 21"/>
          <p:cNvCxnSpPr/>
          <p:nvPr/>
        </p:nvCxnSpPr>
        <p:spPr>
          <a:xfrm flipH="1">
            <a:off x="6498347" y="3346413"/>
            <a:ext cx="504472" cy="36960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tt pil 25"/>
          <p:cNvCxnSpPr/>
          <p:nvPr/>
        </p:nvCxnSpPr>
        <p:spPr>
          <a:xfrm>
            <a:off x="6213286" y="4479044"/>
            <a:ext cx="467247" cy="5374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Rett pil 33"/>
          <p:cNvCxnSpPr/>
          <p:nvPr/>
        </p:nvCxnSpPr>
        <p:spPr>
          <a:xfrm flipH="1">
            <a:off x="2123440" y="1527339"/>
            <a:ext cx="1000368" cy="2003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Rett pil 35"/>
          <p:cNvCxnSpPr/>
          <p:nvPr/>
        </p:nvCxnSpPr>
        <p:spPr>
          <a:xfrm>
            <a:off x="6050230" y="1527339"/>
            <a:ext cx="202604" cy="1166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kstSylinder 38"/>
          <p:cNvSpPr txBox="1"/>
          <p:nvPr/>
        </p:nvSpPr>
        <p:spPr>
          <a:xfrm>
            <a:off x="5307453" y="1802911"/>
            <a:ext cx="87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b-NO" dirty="0" smtClean="0">
                <a:solidFill>
                  <a:prstClr val="black"/>
                </a:solidFill>
              </a:rPr>
              <a:t>     15%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40" name="TekstSylinder 39"/>
          <p:cNvSpPr txBox="1"/>
          <p:nvPr/>
        </p:nvSpPr>
        <p:spPr>
          <a:xfrm>
            <a:off x="2351890" y="1710631"/>
            <a:ext cx="60073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b-NO" dirty="0" smtClean="0">
                <a:solidFill>
                  <a:prstClr val="black"/>
                </a:solidFill>
              </a:rPr>
              <a:t>20%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43" name="Rett pil 42"/>
          <p:cNvCxnSpPr/>
          <p:nvPr/>
        </p:nvCxnSpPr>
        <p:spPr>
          <a:xfrm>
            <a:off x="3673047" y="4156558"/>
            <a:ext cx="13816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kstSylinder 50"/>
          <p:cNvSpPr txBox="1"/>
          <p:nvPr/>
        </p:nvSpPr>
        <p:spPr>
          <a:xfrm>
            <a:off x="5612554" y="2588675"/>
            <a:ext cx="16219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1600" dirty="0" smtClean="0">
                <a:solidFill>
                  <a:prstClr val="black"/>
                </a:solidFill>
              </a:rPr>
              <a:t>Rehabilitering </a:t>
            </a:r>
          </a:p>
          <a:p>
            <a:pPr algn="ctr" defTabSz="457200"/>
            <a:r>
              <a:rPr lang="nb-NO" sz="1600" dirty="0" smtClean="0">
                <a:solidFill>
                  <a:prstClr val="black"/>
                </a:solidFill>
              </a:rPr>
              <a:t>kommune</a:t>
            </a:r>
            <a:endParaRPr lang="nb-NO" sz="1600" dirty="0">
              <a:solidFill>
                <a:prstClr val="black"/>
              </a:solidFill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3673047" y="1961296"/>
            <a:ext cx="2162387" cy="175472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smtClean="0">
                <a:solidFill>
                  <a:prstClr val="black"/>
                </a:solidFill>
              </a:rPr>
              <a:t>Tidlig støttet utskrivning (=ESD/TSU)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57" name="Rett pil 56"/>
          <p:cNvCxnSpPr/>
          <p:nvPr/>
        </p:nvCxnSpPr>
        <p:spPr>
          <a:xfrm>
            <a:off x="4376762" y="1527339"/>
            <a:ext cx="0" cy="782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Sylinder 22"/>
          <p:cNvSpPr txBox="1"/>
          <p:nvPr/>
        </p:nvSpPr>
        <p:spPr>
          <a:xfrm>
            <a:off x="3824117" y="1630268"/>
            <a:ext cx="60073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b-NO" dirty="0" smtClean="0">
                <a:solidFill>
                  <a:prstClr val="black"/>
                </a:solidFill>
              </a:rPr>
              <a:t>20%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960331" y="2509840"/>
            <a:ext cx="1080000" cy="1080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err="1" smtClean="0">
                <a:solidFill>
                  <a:prstClr val="black"/>
                </a:solidFill>
              </a:rPr>
              <a:t>Spesi-alisert</a:t>
            </a:r>
            <a:r>
              <a:rPr lang="nb-NO" dirty="0" smtClean="0">
                <a:solidFill>
                  <a:prstClr val="black"/>
                </a:solidFill>
              </a:rPr>
              <a:t> Nivå 1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2520000" y="2509840"/>
            <a:ext cx="1080000" cy="108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err="1" smtClean="0">
                <a:solidFill>
                  <a:prstClr val="black"/>
                </a:solidFill>
              </a:rPr>
              <a:t>Spesi-alisert</a:t>
            </a:r>
            <a:r>
              <a:rPr lang="nb-NO" dirty="0" smtClean="0">
                <a:solidFill>
                  <a:prstClr val="black"/>
                </a:solidFill>
              </a:rPr>
              <a:t> Nivå 2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1761136" y="4149758"/>
            <a:ext cx="1080000" cy="1080000"/>
          </a:xfrm>
          <a:prstGeom prst="ellipse">
            <a:avLst/>
          </a:prstGeom>
          <a:solidFill>
            <a:schemeClr val="accent3">
              <a:lumMod val="75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nb-NO" dirty="0" smtClean="0">
                <a:solidFill>
                  <a:prstClr val="black"/>
                </a:solidFill>
              </a:rPr>
              <a:t>Høy-spesialisert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29" name="Plassholder for dato 3"/>
          <p:cNvSpPr txBox="1">
            <a:spLocks/>
          </p:cNvSpPr>
          <p:nvPr/>
        </p:nvSpPr>
        <p:spPr>
          <a:xfrm>
            <a:off x="457200" y="92075"/>
            <a:ext cx="213360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nb-NO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800" b="1" smtClean="0">
                <a:solidFill>
                  <a:srgbClr val="FF0000"/>
                </a:solidFill>
              </a:rPr>
              <a:t>UTKAST</a:t>
            </a:r>
            <a:endParaRPr lang="nb-N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innhold 4"/>
          <p:cNvSpPr>
            <a:spLocks noGrp="1"/>
          </p:cNvSpPr>
          <p:nvPr>
            <p:ph idx="1"/>
          </p:nvPr>
        </p:nvSpPr>
        <p:spPr>
          <a:xfrm>
            <a:off x="251520" y="1556792"/>
            <a:ext cx="5132243" cy="456937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nb-NO" dirty="0" smtClean="0"/>
              <a:t>Målepunkter:</a:t>
            </a:r>
          </a:p>
          <a:p>
            <a:pPr lvl="1"/>
            <a:r>
              <a:rPr lang="nb-NO" dirty="0" smtClean="0"/>
              <a:t>Start rehabilitering</a:t>
            </a:r>
          </a:p>
          <a:p>
            <a:pPr lvl="1"/>
            <a:r>
              <a:rPr lang="nb-NO" dirty="0" smtClean="0"/>
              <a:t>Tverrfaglig kartlegging gjennomført</a:t>
            </a:r>
          </a:p>
          <a:p>
            <a:pPr lvl="1"/>
            <a:r>
              <a:rPr lang="nb-NO" dirty="0" smtClean="0"/>
              <a:t>Rehabiliteringsplan laget</a:t>
            </a:r>
          </a:p>
          <a:p>
            <a:pPr lvl="1"/>
            <a:r>
              <a:rPr lang="nb-NO" dirty="0" smtClean="0"/>
              <a:t>Rehabiliteringsplan evaluert</a:t>
            </a:r>
          </a:p>
          <a:p>
            <a:pPr lvl="1"/>
            <a:r>
              <a:rPr lang="nb-NO" dirty="0" smtClean="0"/>
              <a:t>Måloppnåelse, funksjon og livskvalitet registrert </a:t>
            </a:r>
            <a:r>
              <a:rPr lang="en-US" dirty="0" smtClean="0"/>
              <a:t>(</a:t>
            </a:r>
            <a:r>
              <a:rPr lang="en-US" dirty="0" err="1" smtClean="0"/>
              <a:t>mRS</a:t>
            </a:r>
            <a:r>
              <a:rPr lang="en-US" dirty="0" smtClean="0"/>
              <a:t>, </a:t>
            </a:r>
            <a:r>
              <a:rPr lang="en-US" dirty="0" err="1" smtClean="0"/>
              <a:t>Barthel</a:t>
            </a:r>
            <a:r>
              <a:rPr lang="en-US" dirty="0" smtClean="0"/>
              <a:t> </a:t>
            </a:r>
            <a:r>
              <a:rPr lang="en-US" dirty="0"/>
              <a:t>ADL </a:t>
            </a:r>
            <a:r>
              <a:rPr lang="en-US" dirty="0" err="1" smtClean="0"/>
              <a:t>indeks</a:t>
            </a:r>
            <a:r>
              <a:rPr lang="en-US" dirty="0" smtClean="0"/>
              <a:t>, </a:t>
            </a:r>
            <a:r>
              <a:rPr lang="en-US" dirty="0" smtClean="0"/>
              <a:t>EQ 5D)</a:t>
            </a:r>
          </a:p>
          <a:p>
            <a:pPr lvl="1"/>
            <a:r>
              <a:rPr lang="nb-NO" dirty="0" smtClean="0"/>
              <a:t>Relevant og nødvendig informasjon videreformidlet</a:t>
            </a:r>
          </a:p>
          <a:p>
            <a:pPr lvl="1"/>
            <a:r>
              <a:rPr lang="nb-NO" dirty="0" smtClean="0"/>
              <a:t>Tid for «sløyfe tilbake</a:t>
            </a:r>
            <a:r>
              <a:rPr lang="nb-NO" dirty="0" smtClean="0"/>
              <a:t>» til spesialisthelsetjenesten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“National clinical stroke pathway</a:t>
            </a:r>
            <a:r>
              <a:rPr lang="en-US" dirty="0" smtClean="0"/>
              <a:t>” phase 2 rehab</a:t>
            </a:r>
            <a:endParaRPr lang="nb-NO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20" y="1728947"/>
            <a:ext cx="3694931" cy="2909622"/>
          </a:xfrm>
          <a:prstGeom prst="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3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uio nor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5840" y="23750"/>
            <a:ext cx="2309973" cy="67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1183" y="2223091"/>
            <a:ext cx="3304783" cy="2677613"/>
          </a:xfrm>
          <a:solidFill>
            <a:schemeClr val="accent1">
              <a:lumMod val="20000"/>
              <a:lumOff val="80000"/>
              <a:alpha val="77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80975" indent="0" eaLnBrk="1" hangingPunct="1">
              <a:lnSpc>
                <a:spcPct val="80000"/>
              </a:lnSpc>
              <a:spcBef>
                <a:spcPct val="50000"/>
              </a:spcBef>
              <a:buNone/>
            </a:pPr>
            <a:endParaRPr lang="nb-NO" sz="2400" dirty="0" smtClean="0"/>
          </a:p>
          <a:p>
            <a:pPr marL="180975" indent="0" eaLnBrk="1" hangingPunct="1">
              <a:lnSpc>
                <a:spcPct val="80000"/>
              </a:lnSpc>
              <a:spcBef>
                <a:spcPct val="50000"/>
              </a:spcBef>
              <a:buNone/>
            </a:pPr>
            <a:r>
              <a:rPr lang="nb-NO" dirty="0" smtClean="0"/>
              <a:t>Frank Becker</a:t>
            </a:r>
          </a:p>
          <a:p>
            <a:pPr marL="180975" indent="0" eaLnBrk="1" hangingPunct="1">
              <a:lnSpc>
                <a:spcPct val="80000"/>
              </a:lnSpc>
              <a:buNone/>
            </a:pPr>
            <a:r>
              <a:rPr lang="nb-NO" dirty="0" smtClean="0"/>
              <a:t>Sunnaas sykehus</a:t>
            </a:r>
          </a:p>
          <a:p>
            <a:pPr marL="180975" indent="0" eaLnBrk="1" hangingPunct="1">
              <a:lnSpc>
                <a:spcPct val="80000"/>
              </a:lnSpc>
              <a:buNone/>
            </a:pPr>
            <a:r>
              <a:rPr lang="nb-NO" dirty="0" smtClean="0"/>
              <a:t>Universitetet i Oslo</a:t>
            </a:r>
          </a:p>
          <a:p>
            <a:pPr marL="180975" indent="0" eaLnBrk="1" hangingPunct="1">
              <a:lnSpc>
                <a:spcPct val="80000"/>
              </a:lnSpc>
              <a:buNone/>
            </a:pPr>
            <a:endParaRPr lang="nb-NO" dirty="0" smtClean="0"/>
          </a:p>
          <a:p>
            <a:pPr marL="180975" indent="0" eaLnBrk="1" hangingPunct="1">
              <a:lnSpc>
                <a:spcPct val="80000"/>
              </a:lnSpc>
              <a:buNone/>
            </a:pPr>
            <a:r>
              <a:rPr lang="nb-NO" b="1" dirty="0" smtClean="0"/>
              <a:t>frank.becker@sunnaas.no</a:t>
            </a:r>
          </a:p>
          <a:p>
            <a:pPr marL="180975" indent="0" eaLnBrk="1" hangingPunct="1">
              <a:lnSpc>
                <a:spcPct val="80000"/>
              </a:lnSpc>
              <a:buNone/>
            </a:pPr>
            <a:r>
              <a:rPr lang="nb-NO" b="1" dirty="0" smtClean="0"/>
              <a:t>Twitter: @</a:t>
            </a:r>
            <a:r>
              <a:rPr lang="nb-NO" b="1" dirty="0" err="1" smtClean="0"/>
              <a:t>hjernerehab</a:t>
            </a:r>
            <a:endParaRPr lang="nb-NO" b="1" dirty="0" smtClean="0"/>
          </a:p>
        </p:txBody>
      </p:sp>
      <p:pic>
        <p:nvPicPr>
          <p:cNvPr id="1026" name="Picture 2" descr="C:\Users\frankb\Desktop\Sunnaaslege Frank Becker_hjernemodell_foto Bård Gudim lite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48" y="2223091"/>
            <a:ext cx="4012388" cy="267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619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6275" y="366713"/>
            <a:ext cx="8045450" cy="1270000"/>
          </a:xfrm>
        </p:spPr>
        <p:txBody>
          <a:bodyPr/>
          <a:lstStyle/>
          <a:p>
            <a:r>
              <a:rPr lang="nb-NO" dirty="0" smtClean="0"/>
              <a:t>Revidert nasjonal slagretningslinje</a:t>
            </a:r>
            <a:endParaRPr lang="nb-N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0" y="1304924"/>
            <a:ext cx="5213390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017" y="2813050"/>
            <a:ext cx="5690008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ssholder for inn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79000"/>
              </a:lnSpc>
              <a:buNone/>
            </a:pPr>
            <a:endParaRPr lang="nb-NO" dirty="0" smtClean="0"/>
          </a:p>
          <a:p>
            <a:pPr marL="0" indent="0">
              <a:lnSpc>
                <a:spcPct val="79000"/>
              </a:lnSpc>
              <a:buNone/>
            </a:pPr>
            <a:r>
              <a:rPr lang="nb-NO" altLang="nb-NO" b="1" dirty="0">
                <a:ea typeface="ヒラギノ角ゴ Pro W3" pitchFamily="2" charset="-128"/>
              </a:rPr>
              <a:t>Overordnete mål ved </a:t>
            </a:r>
            <a:r>
              <a:rPr lang="nb-NO" altLang="nb-NO" b="1" dirty="0" smtClean="0">
                <a:ea typeface="ヒラギノ角ゴ Pro W3" pitchFamily="2" charset="-128"/>
              </a:rPr>
              <a:t>rehabilitering:</a:t>
            </a:r>
          </a:p>
          <a:p>
            <a:pPr marL="0" indent="0">
              <a:lnSpc>
                <a:spcPct val="79000"/>
              </a:lnSpc>
              <a:buNone/>
            </a:pPr>
            <a:endParaRPr lang="nb-NO" dirty="0"/>
          </a:p>
          <a:p>
            <a:pPr eaLnBrk="1" hangingPunct="1">
              <a:buFontTx/>
              <a:buChar char="•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Øke funksjoner som bidrar til mening og identitet i en ny hverdag</a:t>
            </a:r>
          </a:p>
          <a:p>
            <a:pPr>
              <a:buFontTx/>
              <a:buChar char="•"/>
            </a:pPr>
            <a:r>
              <a:rPr lang="nb-NO" altLang="nb-NO" dirty="0">
                <a:ea typeface="ＭＳ Ｐゴシック" pitchFamily="34" charset="-128"/>
              </a:rPr>
              <a:t>Fungere så bra som mulig i sitt eget miljø</a:t>
            </a:r>
          </a:p>
          <a:p>
            <a:pPr>
              <a:buFontTx/>
              <a:buChar char="•"/>
            </a:pPr>
            <a:r>
              <a:rPr lang="nb-NO" altLang="nb-NO" dirty="0" smtClean="0">
                <a:ea typeface="ヒラギノ角ゴ Pro W3" pitchFamily="2" charset="-128"/>
              </a:rPr>
              <a:t>Følelsesmessig </a:t>
            </a:r>
            <a:r>
              <a:rPr lang="nb-NO" altLang="nb-NO" dirty="0">
                <a:ea typeface="ヒラギノ角ゴ Pro W3" pitchFamily="2" charset="-128"/>
              </a:rPr>
              <a:t>justering</a:t>
            </a:r>
          </a:p>
          <a:p>
            <a:pPr>
              <a:buFontTx/>
              <a:buChar char="•"/>
            </a:pPr>
            <a:r>
              <a:rPr lang="nb-NO" altLang="nb-NO" dirty="0" smtClean="0">
                <a:ea typeface="ヒラギノ角ゴ Pro W3" pitchFamily="2" charset="-128"/>
              </a:rPr>
              <a:t>Redusere </a:t>
            </a:r>
            <a:r>
              <a:rPr lang="nb-NO" altLang="nb-NO" dirty="0">
                <a:ea typeface="ヒラギノ角ゴ Pro W3" pitchFamily="2" charset="-128"/>
              </a:rPr>
              <a:t>vansker </a:t>
            </a:r>
            <a:r>
              <a:rPr lang="nb-NO" altLang="nb-NO" dirty="0" smtClean="0">
                <a:ea typeface="ヒラギノ角ゴ Pro W3" pitchFamily="2" charset="-128"/>
              </a:rPr>
              <a:t>(fysiske, kognitive, emosjonelle …) </a:t>
            </a:r>
            <a:r>
              <a:rPr lang="nb-NO" altLang="nb-NO" dirty="0">
                <a:ea typeface="ヒラギノ角ゴ Pro W3" pitchFamily="2" charset="-128"/>
              </a:rPr>
              <a:t>på </a:t>
            </a: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områder som er viktig for individets dagligliv</a:t>
            </a:r>
          </a:p>
          <a:p>
            <a:pPr eaLnBrk="1" hangingPunct="1">
              <a:buFontTx/>
              <a:buChar char="•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Bidra til yrkesdeltakelse og samfunnsdeltakelse</a:t>
            </a:r>
          </a:p>
          <a:p>
            <a:pPr eaLnBrk="1" hangingPunct="1">
              <a:buFontTx/>
              <a:buChar char="•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Motvirke sosial isolasjon og fremme relasjonell kompetanse</a:t>
            </a:r>
          </a:p>
          <a:p>
            <a:pPr marL="0" indent="0">
              <a:buNone/>
            </a:pPr>
            <a:endParaRPr lang="nb-NO" altLang="nb-NO" dirty="0" smtClean="0">
              <a:ea typeface="ＭＳ Ｐゴシック" pitchFamily="34" charset="-128"/>
            </a:endParaRPr>
          </a:p>
        </p:txBody>
      </p:sp>
      <p:sp>
        <p:nvSpPr>
          <p:cNvPr id="27649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altLang="nb-NO" dirty="0" smtClean="0">
                <a:solidFill>
                  <a:srgbClr val="000000"/>
                </a:solidFill>
                <a:ea typeface="ヒラギノ角ゴ Pro W3" pitchFamily="2" charset="-128"/>
              </a:rPr>
              <a:t>Moderne slagrehabilitering</a:t>
            </a:r>
            <a:endParaRPr lang="nb-NO" altLang="nb-NO" sz="3200" dirty="0" smtClean="0">
              <a:solidFill>
                <a:srgbClr val="000000"/>
              </a:solidFill>
              <a:ea typeface="ヒラギノ角ゴ Pro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7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encrypted-tbn0.gstatic.com/images?q=tbn:ANd9GcTfLiTdVEp2j_2n8aS-THudkHX76TVm7S6rZ6VQNj6lczr1H8yAQ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3866" y="3053949"/>
            <a:ext cx="1969412" cy="1431106"/>
          </a:xfrm>
          <a:prstGeom prst="rect">
            <a:avLst/>
          </a:prstGeom>
          <a:noFill/>
        </p:spPr>
      </p:pic>
      <p:pic>
        <p:nvPicPr>
          <p:cNvPr id="1030" name="Picture 6" descr="https://encrypted-tbn1.gstatic.com/images?q=tbn:ANd9GcTbWJVbhT68hASiEa_UN9WHOzYb2_Mb8hqcrtF8Z4PFTZMcec_B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6427" y="4079522"/>
            <a:ext cx="2243130" cy="2272037"/>
          </a:xfrm>
          <a:prstGeom prst="rect">
            <a:avLst/>
          </a:prstGeom>
          <a:noFill/>
        </p:spPr>
      </p:pic>
      <p:pic>
        <p:nvPicPr>
          <p:cNvPr id="1032" name="Picture 8" descr="Kan DRØMMEN DIN gå i oppfyllelse? Ja, tror du det er mulig?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3617" y="2458464"/>
            <a:ext cx="2206978" cy="2206979"/>
          </a:xfrm>
          <a:prstGeom prst="rect">
            <a:avLst/>
          </a:prstGeom>
          <a:noFill/>
        </p:spPr>
      </p:pic>
      <p:pic>
        <p:nvPicPr>
          <p:cNvPr id="1036" name="Picture 12" descr="HARDT RAMMET En sykepleier steller en pasient i den ukrainske byen Lviv tidligere i november. Landet er blant de hardest rammede av svineinfluensa. Foto: Ap Photo/Sergei Grit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1339" y="1657745"/>
            <a:ext cx="3138218" cy="1765248"/>
          </a:xfrm>
          <a:prstGeom prst="rect">
            <a:avLst/>
          </a:prstGeom>
          <a:noFill/>
        </p:spPr>
      </p:pic>
      <p:sp>
        <p:nvSpPr>
          <p:cNvPr id="6" name="TekstSylinder 5"/>
          <p:cNvSpPr txBox="1"/>
          <p:nvPr/>
        </p:nvSpPr>
        <p:spPr>
          <a:xfrm>
            <a:off x="5564778" y="4733529"/>
            <a:ext cx="3631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 dirty="0" smtClean="0">
                <a:hlinkClick r:id="rId8"/>
              </a:rPr>
              <a:t>www.hodethalter.no</a:t>
            </a:r>
            <a:r>
              <a:rPr lang="nb-NO" sz="1600" dirty="0" smtClean="0"/>
              <a:t/>
            </a:r>
            <a:br>
              <a:rPr lang="nb-NO" sz="1600" dirty="0" smtClean="0"/>
            </a:br>
            <a:r>
              <a:rPr lang="nb-NO" sz="1600" dirty="0">
                <a:hlinkClick r:id="rId9"/>
              </a:rPr>
              <a:t>https://janschwencke.com/for-store-sko/</a:t>
            </a:r>
            <a:endParaRPr lang="nb-NO" sz="1600" dirty="0"/>
          </a:p>
        </p:txBody>
      </p:sp>
      <p:sp>
        <p:nvSpPr>
          <p:cNvPr id="9" name="Tittel 8"/>
          <p:cNvSpPr>
            <a:spLocks noGrp="1"/>
          </p:cNvSpPr>
          <p:nvPr>
            <p:ph type="title"/>
          </p:nvPr>
        </p:nvSpPr>
        <p:spPr>
          <a:xfrm>
            <a:off x="676275" y="328613"/>
            <a:ext cx="8045450" cy="1270000"/>
          </a:xfrm>
        </p:spPr>
        <p:txBody>
          <a:bodyPr/>
          <a:lstStyle/>
          <a:p>
            <a:r>
              <a:rPr lang="nb-NO" dirty="0" smtClean="0"/>
              <a:t>Hjerneslag: 1 diagnose – mange funksjonsnivå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1735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B0F0"/>
              </a:buClr>
              <a:buNone/>
            </a:pPr>
            <a:endParaRPr lang="nb-NO" altLang="nb-NO" dirty="0" smtClean="0">
              <a:ea typeface="ヒラギノ角ゴ Pro W3" pitchFamily="2" charset="-128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nb-NO" altLang="nb-NO" dirty="0" smtClean="0">
                <a:ea typeface="ヒラギノ角ゴ Pro W3" pitchFamily="2" charset="-128"/>
              </a:rPr>
              <a:t>Eksempler:</a:t>
            </a:r>
          </a:p>
          <a:p>
            <a:pPr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dirty="0" smtClean="0">
                <a:ea typeface="ヒラギノ角ゴ Pro W3" pitchFamily="2" charset="-128"/>
              </a:rPr>
              <a:t>Funksjonsnivå før slaget</a:t>
            </a:r>
            <a:endParaRPr lang="nb-NO" altLang="nb-NO" dirty="0">
              <a:ea typeface="ヒラギノ角ゴ Pro W3" pitchFamily="2" charset="-128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dirty="0" smtClean="0">
                <a:ea typeface="ヒラギノ角ゴ Pro W3" pitchFamily="2" charset="-128"/>
              </a:rPr>
              <a:t>Egenskaper ved slaget (omfang, lokalisasjon mm.)</a:t>
            </a:r>
          </a:p>
          <a:p>
            <a:pPr eaLnBrk="1" hangingPunct="1"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Tid siden slaget</a:t>
            </a:r>
          </a:p>
          <a:p>
            <a:pPr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dirty="0">
                <a:ea typeface="ヒラギノ角ゴ Pro W3" pitchFamily="2" charset="-128"/>
              </a:rPr>
              <a:t>Innsikt</a:t>
            </a:r>
          </a:p>
          <a:p>
            <a:pPr eaLnBrk="1" hangingPunct="1"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Følelsesmessige reaksjoner</a:t>
            </a:r>
          </a:p>
          <a:p>
            <a:pPr eaLnBrk="1" hangingPunct="1"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sz="2000" dirty="0" smtClean="0">
                <a:solidFill>
                  <a:srgbClr val="000000"/>
                </a:solidFill>
                <a:ea typeface="ヒラギノ角ゴ Pro W3" pitchFamily="2" charset="-128"/>
              </a:rPr>
              <a:t>Familie/nettverk</a:t>
            </a:r>
          </a:p>
          <a:p>
            <a:pPr eaLnBrk="1" hangingPunct="1">
              <a:buClr>
                <a:srgbClr val="00B0F0"/>
              </a:buClr>
              <a:buFont typeface="Wingdings" pitchFamily="2" charset="2"/>
              <a:buChar char="ü"/>
            </a:pPr>
            <a:r>
              <a:rPr lang="nb-NO" altLang="nb-NO" dirty="0" smtClean="0">
                <a:ea typeface="ヒラギノ角ゴ Pro W3" pitchFamily="2" charset="-128"/>
              </a:rPr>
              <a:t>…</a:t>
            </a:r>
            <a:endParaRPr lang="nb-NO" altLang="nb-NO" sz="2000" dirty="0" smtClean="0">
              <a:solidFill>
                <a:srgbClr val="000000"/>
              </a:solidFill>
              <a:ea typeface="ヒラギノ角ゴ Pro W3" pitchFamily="2" charset="-128"/>
            </a:endParaRPr>
          </a:p>
          <a:p>
            <a:pPr eaLnBrk="1" hangingPunct="1"/>
            <a:endParaRPr lang="nb-NO" altLang="nb-NO" sz="2000" dirty="0" smtClean="0">
              <a:solidFill>
                <a:srgbClr val="000000"/>
              </a:solidFill>
              <a:latin typeface="Arial" pitchFamily="34" charset="0"/>
              <a:ea typeface="ヒラギノ角ゴ Pro W3" pitchFamily="2" charset="-128"/>
            </a:endParaRPr>
          </a:p>
        </p:txBody>
      </p:sp>
      <p:sp>
        <p:nvSpPr>
          <p:cNvPr id="4915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altLang="nb-NO" sz="3200" dirty="0" smtClean="0">
                <a:solidFill>
                  <a:srgbClr val="000000"/>
                </a:solidFill>
                <a:ea typeface="ヒラギノ角ゴ Pro W3" pitchFamily="2" charset="-128"/>
              </a:rPr>
              <a:t>Mange faktorer kan påvirke rehabiliteringen</a:t>
            </a:r>
          </a:p>
        </p:txBody>
      </p:sp>
      <p:pic>
        <p:nvPicPr>
          <p:cNvPr id="4" name="Bilde 3" descr="puslespill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70815" y="3429001"/>
            <a:ext cx="3171429" cy="1438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922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"/>
          <p:cNvSpPr txBox="1">
            <a:spLocks noChangeArrowheads="1"/>
          </p:cNvSpPr>
          <p:nvPr/>
        </p:nvSpPr>
        <p:spPr bwMode="auto">
          <a:xfrm>
            <a:off x="440268" y="690563"/>
            <a:ext cx="81735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nb-NO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ICF – Internasjonal klassifikasjon av funksjon, funksjonshemming og helse (WHO)</a:t>
            </a:r>
          </a:p>
        </p:txBody>
      </p:sp>
      <p:pic>
        <p:nvPicPr>
          <p:cNvPr id="57345" name="Picture 1" descr="C:\Users\frankb\Desktop\ICF nevrologibo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384" y="2047343"/>
            <a:ext cx="8576617" cy="2806703"/>
          </a:xfrm>
          <a:prstGeom prst="rect">
            <a:avLst/>
          </a:prstGeom>
          <a:noFill/>
        </p:spPr>
      </p:pic>
      <p:sp>
        <p:nvSpPr>
          <p:cNvPr id="5" name="TekstSylinder 4"/>
          <p:cNvSpPr txBox="1"/>
          <p:nvPr/>
        </p:nvSpPr>
        <p:spPr>
          <a:xfrm>
            <a:off x="1244600" y="6118577"/>
            <a:ext cx="39849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Becker &amp; Stanghelle 2014:</a:t>
            </a:r>
            <a:br>
              <a:rPr lang="nb-NO" sz="1100" dirty="0" smtClean="0"/>
            </a:br>
            <a:r>
              <a:rPr lang="nb-NO" sz="1100" dirty="0" smtClean="0"/>
              <a:t>Rehabilitering av voksne med nevrologisk sykdom og skade </a:t>
            </a:r>
            <a:endParaRPr lang="nb-NO" sz="1100" dirty="0"/>
          </a:p>
        </p:txBody>
      </p:sp>
      <p:pic>
        <p:nvPicPr>
          <p:cNvPr id="57353" name="Picture 9" descr="Nevrologi_utg5_web_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17" y="5256888"/>
            <a:ext cx="1031394" cy="143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57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3069040"/>
            <a:ext cx="3964734" cy="3452812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nb-NO" sz="1800" u="sng" kern="0" dirty="0" smtClean="0">
                <a:solidFill>
                  <a:schemeClr val="tx2">
                    <a:lumMod val="75000"/>
                  </a:schemeClr>
                </a:solidFill>
              </a:rPr>
              <a:t>Strategier: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nb-NO" sz="400" u="sng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 smtClean="0"/>
              <a:t>Trening av utfall («</a:t>
            </a:r>
            <a:r>
              <a:rPr lang="nb-NO" altLang="nb-NO" sz="1800" dirty="0" err="1" smtClean="0"/>
              <a:t>impairment</a:t>
            </a:r>
            <a:r>
              <a:rPr lang="nb-NO" altLang="nb-NO" sz="1800" dirty="0" smtClean="0"/>
              <a:t>»)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 smtClean="0"/>
              <a:t>Oppgaverelatert trening («aktivitet»)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 smtClean="0"/>
              <a:t>Hjelpemidler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 smtClean="0"/>
              <a:t>Påvirkning av miljøet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/>
              <a:t>Kompenserende </a:t>
            </a:r>
            <a:r>
              <a:rPr lang="nb-NO" altLang="nb-NO" sz="1800" dirty="0" smtClean="0"/>
              <a:t>strategier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b-NO" altLang="nb-NO" sz="1800" dirty="0" smtClean="0"/>
              <a:t>Mestring</a:t>
            </a:r>
            <a:endParaRPr lang="nb-NO" altLang="nb-NO" sz="1800" dirty="0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7532688" y="1557338"/>
            <a:ext cx="4121150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285750" indent="-28575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ヒラギノ角ゴ Pro W3" pitchFamily="-112" charset="-128"/>
              </a:defRPr>
            </a:lvl9pPr>
          </a:lstStyle>
          <a:p>
            <a:pPr>
              <a:lnSpc>
                <a:spcPct val="89000"/>
              </a:lnSpc>
              <a:spcBef>
                <a:spcPct val="30000"/>
              </a:spcBef>
              <a:buClr>
                <a:srgbClr val="004737"/>
              </a:buClr>
              <a:buSzPct val="100000"/>
              <a:buFont typeface="Wingdings" pitchFamily="2" charset="2"/>
              <a:buChar char="Ø"/>
            </a:pPr>
            <a:endParaRPr lang="nb-NO" altLang="nb-NO" sz="2000" b="1">
              <a:solidFill>
                <a:srgbClr val="0C2D83"/>
              </a:solidFill>
              <a:latin typeface="AGaramond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40000" y="3006409"/>
            <a:ext cx="3427595" cy="377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2000" tIns="144000" bIns="144000"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nb-NO" altLang="nb-NO" u="sng" kern="0" dirty="0" smtClean="0">
                <a:solidFill>
                  <a:srgbClr val="003283">
                    <a:lumMod val="75000"/>
                  </a:srgbClr>
                </a:solidFill>
              </a:rPr>
              <a:t>Eksempler på tiltak: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nb-NO" altLang="nb-NO" sz="100" u="sng" kern="0" dirty="0" smtClean="0">
              <a:solidFill>
                <a:srgbClr val="003283">
                  <a:lumMod val="75000"/>
                </a:srgbClr>
              </a:solidFill>
            </a:endParaRP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Styrketrening</a:t>
            </a: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Gangtrening</a:t>
            </a: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Ankel-fot-</a:t>
            </a:r>
            <a:r>
              <a:rPr lang="nb-NO" kern="0" dirty="0" err="1" smtClean="0">
                <a:solidFill>
                  <a:srgbClr val="003283">
                    <a:lumMod val="75000"/>
                  </a:srgbClr>
                </a:solidFill>
              </a:rPr>
              <a:t>ortose</a:t>
            </a:r>
            <a:endParaRPr lang="nb-NO" kern="0" dirty="0">
              <a:solidFill>
                <a:srgbClr val="003283">
                  <a:lumMod val="75000"/>
                </a:srgbClr>
              </a:solidFill>
            </a:endParaRP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Trappeheis</a:t>
            </a: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Flytte, gå omvei</a:t>
            </a:r>
          </a:p>
          <a:p>
            <a:pPr marL="363538" indent="-3635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Fokusere på noe </a:t>
            </a:r>
            <a:b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</a:br>
            <a:r>
              <a:rPr lang="nb-NO" kern="0" dirty="0" smtClean="0">
                <a:solidFill>
                  <a:srgbClr val="003283">
                    <a:lumMod val="75000"/>
                  </a:srgbClr>
                </a:solidFill>
              </a:rPr>
              <a:t>som mestres</a:t>
            </a:r>
            <a:endParaRPr lang="nb-NO" kern="0" dirty="0">
              <a:solidFill>
                <a:srgbClr val="003283">
                  <a:lumMod val="75000"/>
                </a:srgbClr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b-NO" kern="0" dirty="0">
              <a:solidFill>
                <a:srgbClr val="003283">
                  <a:lumMod val="75000"/>
                </a:srgbClr>
              </a:solidFill>
            </a:endParaRPr>
          </a:p>
        </p:txBody>
      </p:sp>
      <p:sp>
        <p:nvSpPr>
          <p:cNvPr id="9221" name="Tittel 5"/>
          <p:cNvSpPr>
            <a:spLocks noGrp="1"/>
          </p:cNvSpPr>
          <p:nvPr>
            <p:ph type="title"/>
          </p:nvPr>
        </p:nvSpPr>
        <p:spPr>
          <a:xfrm>
            <a:off x="676275" y="461784"/>
            <a:ext cx="8045450" cy="1270000"/>
          </a:xfrm>
        </p:spPr>
        <p:txBody>
          <a:bodyPr>
            <a:normAutofit/>
          </a:bodyPr>
          <a:lstStyle/>
          <a:p>
            <a:r>
              <a:rPr lang="nb-NO" dirty="0">
                <a:solidFill>
                  <a:srgbClr val="000000"/>
                </a:solidFill>
                <a:ea typeface="ヒラギノ角ゴ Pro W3" pitchFamily="2" charset="-128"/>
              </a:rPr>
              <a:t>Noen strategier i moderne slagrehabilitering</a:t>
            </a:r>
            <a:endParaRPr lang="nb-NO" altLang="nb-NO" dirty="0">
              <a:solidFill>
                <a:srgbClr val="000000"/>
              </a:solidFill>
              <a:ea typeface="ヒラギノ角ゴ Pro W3" pitchFamily="2" charset="-128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718459" y="1698171"/>
            <a:ext cx="7654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kern="0" dirty="0" smtClean="0">
                <a:solidFill>
                  <a:srgbClr val="003283">
                    <a:lumMod val="75000"/>
                  </a:srgbClr>
                </a:solidFill>
              </a:rPr>
              <a:t>Eksempel:</a:t>
            </a:r>
            <a:br>
              <a:rPr lang="nb-NO" sz="2400" kern="0" dirty="0" smtClean="0">
                <a:solidFill>
                  <a:srgbClr val="003283">
                    <a:lumMod val="75000"/>
                  </a:srgbClr>
                </a:solidFill>
              </a:rPr>
            </a:br>
            <a:r>
              <a:rPr lang="nb-NO" sz="2400" kern="0" dirty="0" smtClean="0">
                <a:solidFill>
                  <a:srgbClr val="003283">
                    <a:lumMod val="75000"/>
                  </a:srgbClr>
                </a:solidFill>
              </a:rPr>
              <a:t>Pasient med </a:t>
            </a:r>
            <a:r>
              <a:rPr lang="nb-NO" sz="2400" kern="0" dirty="0">
                <a:solidFill>
                  <a:srgbClr val="003283">
                    <a:lumMod val="75000"/>
                  </a:srgbClr>
                </a:solidFill>
              </a:rPr>
              <a:t>redusert gangfunksjon som ikke kan gå </a:t>
            </a:r>
            <a:r>
              <a:rPr lang="nb-NO" sz="2400" kern="0" dirty="0" smtClean="0">
                <a:solidFill>
                  <a:srgbClr val="003283">
                    <a:lumMod val="75000"/>
                  </a:srgbClr>
                </a:solidFill>
              </a:rPr>
              <a:t>trapp</a:t>
            </a:r>
            <a:endParaRPr lang="nb-NO" sz="2400" dirty="0">
              <a:solidFill>
                <a:srgbClr val="81A9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7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7" grpId="0" build="p"/>
    </p:bldLst>
  </p:timing>
</p:sld>
</file>

<file path=ppt/theme/theme1.xml><?xml version="1.0" encoding="utf-8"?>
<a:theme xmlns:a="http://schemas.openxmlformats.org/drawingml/2006/main" name="Sunnaasmal norsk">
  <a:themeElements>
    <a:clrScheme name="Sunnaas">
      <a:dk1>
        <a:srgbClr val="81A9E1"/>
      </a:dk1>
      <a:lt1>
        <a:sysClr val="window" lastClr="FFFFFF"/>
      </a:lt1>
      <a:dk2>
        <a:srgbClr val="003283"/>
      </a:dk2>
      <a:lt2>
        <a:srgbClr val="FFFFFF"/>
      </a:lt2>
      <a:accent1>
        <a:srgbClr val="84BD00"/>
      </a:accent1>
      <a:accent2>
        <a:srgbClr val="E3A610"/>
      </a:accent2>
      <a:accent3>
        <a:srgbClr val="839C8F"/>
      </a:accent3>
      <a:accent4>
        <a:srgbClr val="8D6A59"/>
      </a:accent4>
      <a:accent5>
        <a:srgbClr val="2F654A"/>
      </a:accent5>
      <a:accent6>
        <a:srgbClr val="9AA2AB"/>
      </a:accent6>
      <a:hlink>
        <a:srgbClr val="003283"/>
      </a:hlink>
      <a:folHlink>
        <a:srgbClr val="81A9E1"/>
      </a:folHlink>
    </a:clrScheme>
    <a:fontScheme name="HD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unnaasmal norsk">
  <a:themeElements>
    <a:clrScheme name="Sunnaas">
      <a:dk1>
        <a:srgbClr val="81A9E1"/>
      </a:dk1>
      <a:lt1>
        <a:sysClr val="window" lastClr="FFFFFF"/>
      </a:lt1>
      <a:dk2>
        <a:srgbClr val="003283"/>
      </a:dk2>
      <a:lt2>
        <a:srgbClr val="FFFFFF"/>
      </a:lt2>
      <a:accent1>
        <a:srgbClr val="84BD00"/>
      </a:accent1>
      <a:accent2>
        <a:srgbClr val="E3A610"/>
      </a:accent2>
      <a:accent3>
        <a:srgbClr val="839C8F"/>
      </a:accent3>
      <a:accent4>
        <a:srgbClr val="8D6A59"/>
      </a:accent4>
      <a:accent5>
        <a:srgbClr val="2F654A"/>
      </a:accent5>
      <a:accent6>
        <a:srgbClr val="9AA2AB"/>
      </a:accent6>
      <a:hlink>
        <a:srgbClr val="003283"/>
      </a:hlink>
      <a:folHlink>
        <a:srgbClr val="81A9E1"/>
      </a:folHlink>
    </a:clrScheme>
    <a:fontScheme name="HD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Sunnaasmal norsk</Template>
  <TotalTime>0</TotalTime>
  <Words>1842</Words>
  <Application>Microsoft Office PowerPoint</Application>
  <PresentationFormat>Skjermfremvisning (4:3)</PresentationFormat>
  <Paragraphs>338</Paragraphs>
  <Slides>38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Lysbildetitler</vt:lpstr>
      </vt:variant>
      <vt:variant>
        <vt:i4>38</vt:i4>
      </vt:variant>
    </vt:vector>
  </HeadingPairs>
  <TitlesOfParts>
    <vt:vector size="40" baseType="lpstr">
      <vt:lpstr>Sunnaasmal norsk</vt:lpstr>
      <vt:lpstr>1_Sunnaasmal norsk</vt:lpstr>
      <vt:lpstr>Kunnskapsbasert slagrehabilitering Nasjonale anbefalinger,  rehabiliteringsprinsipper, pakkeforløp </vt:lpstr>
      <vt:lpstr>Innhold</vt:lpstr>
      <vt:lpstr>Nasjonal slagretningslinje – revisjon</vt:lpstr>
      <vt:lpstr>Revidert nasjonal slagretningslinje</vt:lpstr>
      <vt:lpstr>Moderne slagrehabilitering</vt:lpstr>
      <vt:lpstr>Hjerneslag: 1 diagnose – mange funksjonsnivå</vt:lpstr>
      <vt:lpstr>Mange faktorer kan påvirke rehabiliteringen</vt:lpstr>
      <vt:lpstr>PowerPoint-presentasjon</vt:lpstr>
      <vt:lpstr>Noen strategier i moderne slagrehabilitering</vt:lpstr>
      <vt:lpstr>Plastisitet</vt:lpstr>
      <vt:lpstr>10 prinsipper for plastisitet og trening:</vt:lpstr>
      <vt:lpstr>Viktige faktorer  for plastiske endringer som bedrer funksjon</vt:lpstr>
      <vt:lpstr>Moderne slagrehabilitering – det aller viktigste:</vt:lpstr>
      <vt:lpstr>Revidert slagretningslinje - rehabilitering</vt:lpstr>
      <vt:lpstr>Vi har ikke fått sett på:</vt:lpstr>
      <vt:lpstr>Nye anbefalinger rehabilitering</vt:lpstr>
      <vt:lpstr>Tidlig mobilisering etter hjerneslag</vt:lpstr>
      <vt:lpstr>Veldig tidlig vs. tidlig mobilisering AVERT-studien (n=2104)</vt:lpstr>
      <vt:lpstr>For pasienter med hjerneslag anbefales tidlig mobilisering. Det foreslås hyppig mobilisering med kort varighet.</vt:lpstr>
      <vt:lpstr>Tidlig støttet utskriving hos pasienter med mild til moderat nedsatt funksjonsevne etter hjerneslag</vt:lpstr>
      <vt:lpstr>Tidlig støttet utskriving</vt:lpstr>
      <vt:lpstr>Trening med høy intensitet av gangfunksjon og/eller balanse</vt:lpstr>
      <vt:lpstr>CIMT hos pasienter med gjennomgått hjerneslag</vt:lpstr>
      <vt:lpstr>Speilterapi ved nedsatt armfunksjon etter hjerneslag</vt:lpstr>
      <vt:lpstr>Intensiv språktrening i kronisk fase hos slagrammede med språkvansker</vt:lpstr>
      <vt:lpstr>Synsforbedrende tiltak hos pasienter med synsfeltutfall etter hjerneslag</vt:lpstr>
      <vt:lpstr>Trening med intensiv visuell skanning hos slagrammede med neglekt</vt:lpstr>
      <vt:lpstr>Holistisk vs. utfallsrettet rehabilitering </vt:lpstr>
      <vt:lpstr>Skreddersydd/individualisert rehabilitering</vt:lpstr>
      <vt:lpstr>Robotteknologi, spill, virtual reality …</vt:lpstr>
      <vt:lpstr>Pakkeforløp hjerneslag </vt:lpstr>
      <vt:lpstr>Pakkeforløp hjerneslag – 2 faser</vt:lpstr>
      <vt:lpstr>Hva er et pakkeforløp?</vt:lpstr>
      <vt:lpstr>PowerPoint-presentasjon</vt:lpstr>
      <vt:lpstr>PowerPoint-presentasjon</vt:lpstr>
      <vt:lpstr>PowerPoint-presentasjon</vt:lpstr>
      <vt:lpstr>“National clinical stroke pathway” phase 2 rehab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2016-10-10T15:55:16Z</dcterms:created>
  <dcterms:modified xsi:type="dcterms:W3CDTF">2018-10-31T22:13:21Z</dcterms:modified>
</cp:coreProperties>
</file>