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7" d="100"/>
          <a:sy n="147" d="100"/>
        </p:scale>
        <p:origin x="-594" y="-9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43b643fef3_1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43b643fef3_1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g43b643fef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Google Shape;112;g43b643fef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43b643fef3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43b643fef3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g451012e7a0_1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Google Shape;124;g451012e7a0_1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400">
                <a:solidFill>
                  <a:schemeClr val="dk1"/>
                </a:solidFill>
              </a:rPr>
              <a:t>Formål med ortosen og grad av funksjonsnedsettelse bestemmer om det er ortopedisk eller behandlingshjelpemiddel	</a:t>
            </a:r>
            <a:endParaRPr sz="140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43b643fef3_1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43b643fef3_1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g43b643fef3_1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Google Shape;137;g43b643fef3_1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451012e7a0_1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451012e7a0_1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451012e7a0_1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451012e7a0_1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43b643fef3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43b643fef3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451012e7a0_1_3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451012e7a0_1_3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43b643fef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43b643fef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451012e7a0_1_1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451012e7a0_1_1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451012e7a0_1_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451012e7a0_1_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451012e7a0_1_2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451012e7a0_1_2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0" y="663850"/>
            <a:ext cx="8520600" cy="1342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1828800" lvl="0" indent="45720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600"/>
              <a:t>Arbeidsgruppe </a:t>
            </a:r>
            <a:endParaRPr sz="3600"/>
          </a:p>
          <a:p>
            <a:pPr marL="274320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Nito Ortopedi</a:t>
            </a:r>
            <a:endParaRPr sz="2400"/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2084500"/>
            <a:ext cx="8520600" cy="2171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5200">
                <a:solidFill>
                  <a:schemeClr val="dk1"/>
                </a:solidFill>
              </a:rPr>
              <a:t>Anbefalte retningslinjer for bruk av ortoser etter hjerneslag</a:t>
            </a:r>
            <a:endParaRPr sz="52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5200">
                <a:solidFill>
                  <a:schemeClr val="dk1"/>
                </a:solidFill>
              </a:rPr>
              <a:t> </a:t>
            </a:r>
            <a:endParaRPr sz="52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Forklaring av inndeling av kroppen med iso </a:t>
            </a:r>
            <a:r>
              <a:rPr lang="en"/>
              <a:t>klassifisering</a:t>
            </a:r>
            <a:endParaRPr/>
          </a:p>
        </p:txBody>
      </p:sp>
      <p:sp>
        <p:nvSpPr>
          <p:cNvPr id="109" name="Google Shape;109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061203 Fot ortose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061206 Ankel fot ortose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061209 Kne ortose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061212 Kne ankel fot ortose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061215 Hofte ortose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061218 Kne ankel  fot  ortose med hofte støtte</a:t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>
            <a:spLocks noGrp="1"/>
          </p:cNvSpPr>
          <p:nvPr>
            <p:ph type="title"/>
          </p:nvPr>
        </p:nvSpPr>
        <p:spPr>
          <a:xfrm>
            <a:off x="311700" y="374750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061206 ankel fot ortoser, material , funksjon</a:t>
            </a:r>
            <a:endParaRPr/>
          </a:p>
        </p:txBody>
      </p:sp>
      <p:sp>
        <p:nvSpPr>
          <p:cNvPr id="115" name="Google Shape;115;p23"/>
          <p:cNvSpPr txBox="1">
            <a:spLocks noGrp="1"/>
          </p:cNvSpPr>
          <p:nvPr>
            <p:ph type="body" idx="1"/>
          </p:nvPr>
        </p:nvSpPr>
        <p:spPr>
          <a:xfrm>
            <a:off x="311700" y="1132425"/>
            <a:ext cx="8520600" cy="3983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Prefab av tekstil med forsterkning 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Prefab av plast uleddet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Prefab av kompositt uleddet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Prefab av plast og/med metall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Prefab med lær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Prefab i silikon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Prefab elektrisk stimulering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/>
              <a:t>061206 ankle fot ortoser material,funksjon</a:t>
            </a:r>
            <a:endParaRPr/>
          </a:p>
        </p:txBody>
      </p:sp>
      <p:sp>
        <p:nvSpPr>
          <p:cNvPr id="121" name="Google Shape;121;p24"/>
          <p:cNvSpPr txBox="1">
            <a:spLocks noGrp="1"/>
          </p:cNvSpPr>
          <p:nvPr>
            <p:ph type="body" idx="1"/>
          </p:nvPr>
        </p:nvSpPr>
        <p:spPr>
          <a:xfrm>
            <a:off x="311700" y="1202600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/>
              <a:t>Individuelt tilpasset av thermo plast uleddet</a:t>
            </a:r>
            <a:endParaRPr sz="140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400"/>
              <a:t>Individuelt tilpasset av thermo plast leddet</a:t>
            </a:r>
            <a:endParaRPr sz="140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400"/>
              <a:t>Individuelt tilpasset av kompositt leddet</a:t>
            </a:r>
            <a:endParaRPr sz="140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400"/>
              <a:t>Individuelt tilpasset av metall (og thermo plast)</a:t>
            </a:r>
            <a:endParaRPr sz="140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400"/>
              <a:t>Individuelt tilpasset av lær</a:t>
            </a:r>
            <a:endParaRPr sz="140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400"/>
              <a:t>Individuelt tilpasset i silikon</a:t>
            </a:r>
            <a:endParaRPr sz="1400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 sz="1400"/>
              <a:t>Individuelt tilpasset påmontert sko, kompositt</a:t>
            </a:r>
            <a:endParaRPr sz="1400"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 sz="1400"/>
              <a:t>Individuelt tilpasset påmontert sko metall</a:t>
            </a:r>
            <a:endParaRPr sz="14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2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NAV  </a:t>
            </a:r>
            <a:endParaRPr sz="1400"/>
          </a:p>
        </p:txBody>
      </p:sp>
      <p:sp>
        <p:nvSpPr>
          <p:cNvPr id="127" name="Google Shape;127;p2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ORTOPEDISK HJELPEMIDDEL</a:t>
            </a:r>
            <a:endParaRPr/>
          </a:p>
          <a:p>
            <a:pPr marL="457200" lvl="0" indent="-317500" algn="l" rtl="0">
              <a:spcBef>
                <a:spcPts val="1600"/>
              </a:spcBef>
              <a:spcAft>
                <a:spcPts val="0"/>
              </a:spcAft>
              <a:buSzPts val="1400"/>
              <a:buChar char="-"/>
            </a:pPr>
            <a:r>
              <a:rPr lang="en"/>
              <a:t>Varig og vesentlig tilstand, over 2 år</a:t>
            </a:r>
            <a:endParaRPr/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SzPts val="1400"/>
              <a:buChar char="-"/>
            </a:pPr>
            <a:r>
              <a:rPr lang="en"/>
              <a:t>Godkjent diagnose med påfølgende funksjonedsettelse</a:t>
            </a:r>
            <a:endParaRPr/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SzPts val="1400"/>
              <a:buChar char="-"/>
            </a:pPr>
            <a:r>
              <a:rPr lang="en"/>
              <a:t>Vesentlig hemmelse i ADL</a:t>
            </a:r>
            <a:endParaRPr/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SzPts val="1400"/>
              <a:buChar char="-"/>
            </a:pPr>
            <a:r>
              <a:rPr lang="en"/>
              <a:t>Dekker ikke optimalt hjelpemiddel, men det som gir tilstrekkelig funksjonsforbedring</a:t>
            </a:r>
            <a:endParaRPr/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SzPts val="1400"/>
              <a:buChar char="-"/>
            </a:pPr>
            <a:r>
              <a:rPr lang="en"/>
              <a:t>Rimeligere hjelpemidler må ha vært prøvd først</a:t>
            </a:r>
            <a:endParaRPr/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SzPts val="1400"/>
              <a:buChar char="-"/>
            </a:pPr>
            <a:r>
              <a:rPr lang="en"/>
              <a:t>Dekkes gjennom folketrygdloven</a:t>
            </a:r>
            <a:endParaRPr/>
          </a:p>
        </p:txBody>
      </p:sp>
      <p:sp>
        <p:nvSpPr>
          <p:cNvPr id="128" name="Google Shape;128;p2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BEHANDLINGSHJELPEMIDDEL</a:t>
            </a:r>
            <a:endParaRPr/>
          </a:p>
          <a:p>
            <a:pPr marL="457200" lvl="0" indent="-317500" algn="l" rtl="0"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Char char="-"/>
            </a:pPr>
            <a:r>
              <a:rPr lang="en">
                <a:solidFill>
                  <a:schemeClr val="dk1"/>
                </a:solidFill>
              </a:rPr>
              <a:t>Kortere rehabiliteringsforløp</a:t>
            </a:r>
            <a:endParaRPr>
              <a:solidFill>
                <a:schemeClr val="dk1"/>
              </a:solidFill>
            </a:endParaRPr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-"/>
            </a:pPr>
            <a:r>
              <a:rPr lang="en">
                <a:solidFill>
                  <a:schemeClr val="dk1"/>
                </a:solidFill>
              </a:rPr>
              <a:t>Forebygge forverring, dempe symptomer</a:t>
            </a:r>
            <a:endParaRPr>
              <a:solidFill>
                <a:schemeClr val="dk1"/>
              </a:solidFill>
            </a:endParaRPr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-"/>
            </a:pPr>
            <a:r>
              <a:rPr lang="en">
                <a:solidFill>
                  <a:schemeClr val="dk1"/>
                </a:solidFill>
              </a:rPr>
              <a:t>Sikre tilheling</a:t>
            </a:r>
            <a:endParaRPr>
              <a:solidFill>
                <a:schemeClr val="dk1"/>
              </a:solidFill>
            </a:endParaRPr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-"/>
            </a:pPr>
            <a:r>
              <a:rPr lang="en">
                <a:solidFill>
                  <a:schemeClr val="dk1"/>
                </a:solidFill>
              </a:rPr>
              <a:t>Forhindre kontrakturer</a:t>
            </a:r>
            <a:endParaRPr>
              <a:solidFill>
                <a:schemeClr val="dk1"/>
              </a:solidFill>
            </a:endParaRPr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-"/>
            </a:pPr>
            <a:r>
              <a:rPr lang="en">
                <a:solidFill>
                  <a:schemeClr val="dk1"/>
                </a:solidFill>
              </a:rPr>
              <a:t>Dempe spasmer</a:t>
            </a:r>
            <a:endParaRPr>
              <a:solidFill>
                <a:schemeClr val="dk1"/>
              </a:solidFill>
            </a:endParaRPr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-"/>
            </a:pPr>
            <a:r>
              <a:rPr lang="en">
                <a:solidFill>
                  <a:schemeClr val="dk1"/>
                </a:solidFill>
              </a:rPr>
              <a:t>Dempe smerter</a:t>
            </a:r>
            <a:endParaRPr>
              <a:solidFill>
                <a:schemeClr val="dk1"/>
              </a:solidFill>
            </a:endParaRPr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-"/>
            </a:pPr>
            <a:r>
              <a:rPr lang="en">
                <a:solidFill>
                  <a:schemeClr val="dk1"/>
                </a:solidFill>
              </a:rPr>
              <a:t>Forbedre hygieniske forhold</a:t>
            </a:r>
            <a:endParaRPr>
              <a:solidFill>
                <a:schemeClr val="dk1"/>
              </a:solidFill>
            </a:endParaRPr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-"/>
            </a:pPr>
            <a:r>
              <a:rPr lang="en">
                <a:solidFill>
                  <a:schemeClr val="dk1"/>
                </a:solidFill>
              </a:rPr>
              <a:t>Påskynde opptrening</a:t>
            </a:r>
            <a:endParaRPr>
              <a:solidFill>
                <a:schemeClr val="dk1"/>
              </a:solidFill>
            </a:endParaRPr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Char char="-"/>
            </a:pPr>
            <a:r>
              <a:rPr lang="en">
                <a:solidFill>
                  <a:schemeClr val="dk1"/>
                </a:solidFill>
              </a:rPr>
              <a:t>Dekkes av sykehus/institusjon/pasienten selv</a:t>
            </a:r>
            <a:endParaRPr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Utfordringer</a:t>
            </a:r>
            <a:endParaRPr/>
          </a:p>
        </p:txBody>
      </p:sp>
      <p:sp>
        <p:nvSpPr>
          <p:cNvPr id="134" name="Google Shape;134;p26"/>
          <p:cNvSpPr txBox="1">
            <a:spLocks noGrp="1"/>
          </p:cNvSpPr>
          <p:nvPr>
            <p:ph type="body" idx="1"/>
          </p:nvPr>
        </p:nvSpPr>
        <p:spPr>
          <a:xfrm>
            <a:off x="311700" y="1491925"/>
            <a:ext cx="8520600" cy="3076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Når og hvordan involveres ortopediingeniøren i rehabiliteringsarbeidet? 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Involveres ortopediingeniør i tverrfaglige vurderinger? 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Ulik nomenklatur i forskning, vanskelig å sammenligne studier på tvers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Mange av studiene er av svak metodologisk kvalitet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Omfattende fagområde, ikke homogen pasient gruppe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Direkte salg av enkle hjelpemidler til sykehus fra leverandør fra 1 september 2017</a:t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2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Senskader / med og uten hjelpemiddel</a:t>
            </a:r>
            <a:endParaRPr/>
          </a:p>
        </p:txBody>
      </p:sp>
      <p:sp>
        <p:nvSpPr>
          <p:cNvPr id="140" name="Google Shape;140;p2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en"/>
              <a:t>Video fra en annen kilde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Nito Ortopedi	</a:t>
            </a:r>
            <a:endParaRPr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Mulighet for å samarbeide på tvers av ortopediske verksteder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Styrke fagutviklingen i Norge</a:t>
            </a:r>
            <a:endParaRPr/>
          </a:p>
          <a:p>
            <a:pPr marL="457200" lvl="0" indent="-342900" algn="l" rtl="0">
              <a:spcBef>
                <a:spcPts val="1600"/>
              </a:spcBef>
              <a:spcAft>
                <a:spcPts val="0"/>
              </a:spcAft>
              <a:buSzPts val="1800"/>
              <a:buChar char="-"/>
            </a:pPr>
            <a:r>
              <a:rPr lang="en"/>
              <a:t>Retningslinjer for bruk av ortoser til mmc (ikke publisert)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en"/>
              <a:t>Retningslinjer for vurdering av dyre komponenter til beinproteser (ikke publisert)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en"/>
              <a:t>Retningslinjer for ortopediteknisk behandling av diabetes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Styrking av utdanning, yrkesetikk, teknologisk utvikling og arrangering av årlig høstkonferanse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 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Bakgrunn</a:t>
            </a:r>
            <a:endParaRPr/>
          </a:p>
        </p:txBody>
      </p:sp>
      <p:sp>
        <p:nvSpPr>
          <p:cNvPr id="67" name="Google Shape;67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864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Helsedirektoratets revisjon av retningslinjer for behandling og rehabilitering etter hjerneslag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Ulik praksis for bruk av ortoser på landsbasis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Ulik grad av ortopediingeniører involvert i tverrfaglige team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Pasienter som har overlevd slag utgjør en stor del av ortopediingeniørenes ortosepasientgruppe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Det ble dannet en arbeidsgruppe i 2017 som skal jobbe videre med dette, på tvers av 5 ulike ortopediske verksteder. Gruppeleder Ninnis Thorkildsen hos Drevelin.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Formål med gruppen</a:t>
            </a:r>
            <a:endParaRPr/>
          </a:p>
        </p:txBody>
      </p:sp>
      <p:sp>
        <p:nvSpPr>
          <p:cNvPr id="73" name="Google Shape;73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Lage anbefalte retningslinjer for ortopediingeniører, for bruk av ortoser etter slag, både til overeks og undereks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Lage et skreeningverktøy for bruk av ortoser til undereks i eksterne klinikker, basert på NHS sitt verktøy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Samle og kartlegge forskning og dokumentasjon på bruk av ortoser etter slag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Lage ramme for definisjoner og klassifisering av ortoser, basert på ISO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Gjennomføre en fagdag for ortopediingeniører i Norge i regi av Nito Ortopedi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Lage   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Ulike aspekter vi jobber med	</a:t>
            </a:r>
            <a:endParaRPr/>
          </a:p>
        </p:txBody>
      </p:sp>
      <p:sp>
        <p:nvSpPr>
          <p:cNvPr id="79" name="Google Shape;79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Tverrfaglige team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Samfunnsøkonomi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Klassifisering av ulike ortoser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Sikre faglig sterk behandling som er lik, uavhengig av hvor i landet man er, basert på evidens og tilgjengelig forskning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Dokumenter </a:t>
            </a:r>
            <a:endParaRPr/>
          </a:p>
        </p:txBody>
      </p:sp>
      <p:sp>
        <p:nvSpPr>
          <p:cNvPr id="85" name="Google Shape;85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ISPO report of consensus conference on the orthotic management of stroke patients 2003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NHS Quality improvement Scotland best practice statement august 2009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Nasjonal faglig retningslinje for behandling og rehabilitering ved hjerneslag (høringsutkast)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Relevante dokumenter fra kurs og seminarer, samt oppdatert forskning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b="1">
                <a:solidFill>
                  <a:schemeClr val="dk2"/>
                </a:solidFill>
              </a:rPr>
              <a:t>ISPO report of consensus conference on the orthotic management of stroke patients 2003</a:t>
            </a:r>
            <a:endParaRPr b="1"/>
          </a:p>
        </p:txBody>
      </p:sp>
      <p:sp>
        <p:nvSpPr>
          <p:cNvPr id="91" name="Google Shape;91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Totalt 62 anbefalinger ang bruk av ortoser, basert på datidens evidens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Samtlige aspekter inkludert, overeks/undereks, økonomi, profylakse, livskvalitet osv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b="1">
                <a:solidFill>
                  <a:schemeClr val="dk2"/>
                </a:solidFill>
              </a:rPr>
              <a:t>NHS Quality improvement Scotland best practice statement august 2009</a:t>
            </a:r>
            <a:endParaRPr b="1"/>
          </a:p>
        </p:txBody>
      </p:sp>
      <p:sp>
        <p:nvSpPr>
          <p:cNvPr id="97" name="Google Shape;97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Ser kun på ankelfotortoser, deler inn i prefab og individuelt tilpasset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6 ulike områder for ortoser, fra planlegging og tilgang til helsetjenester, til kontinuerlig oppfølging og evt seponering av ortoser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b="1">
                <a:solidFill>
                  <a:schemeClr val="dk2"/>
                </a:solidFill>
              </a:rPr>
              <a:t>Nasjonal faglig retningslinje for behandling og rehabilitering ved hjerneslag (høringsutkast)</a:t>
            </a:r>
            <a:endParaRPr b="1"/>
          </a:p>
        </p:txBody>
      </p:sp>
      <p:sp>
        <p:nvSpPr>
          <p:cNvPr id="103" name="Google Shape;103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647</Words>
  <Application>Microsoft Office PowerPoint</Application>
  <PresentationFormat>Skjermfremvisning (16:9)</PresentationFormat>
  <Paragraphs>110</Paragraphs>
  <Slides>15</Slides>
  <Notes>15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15</vt:i4>
      </vt:variant>
    </vt:vector>
  </HeadingPairs>
  <TitlesOfParts>
    <vt:vector size="16" baseType="lpstr">
      <vt:lpstr>Simple Light</vt:lpstr>
      <vt:lpstr>Arbeidsgruppe  Nito Ortopedi</vt:lpstr>
      <vt:lpstr>Nito Ortopedi </vt:lpstr>
      <vt:lpstr>Bakgrunn</vt:lpstr>
      <vt:lpstr>Formål med gruppen</vt:lpstr>
      <vt:lpstr>Ulike aspekter vi jobber med </vt:lpstr>
      <vt:lpstr>Dokumenter </vt:lpstr>
      <vt:lpstr>ISPO report of consensus conference on the orthotic management of stroke patients 2003</vt:lpstr>
      <vt:lpstr>NHS Quality improvement Scotland best practice statement august 2009</vt:lpstr>
      <vt:lpstr>Nasjonal faglig retningslinje for behandling og rehabilitering ved hjerneslag (høringsutkast)</vt:lpstr>
      <vt:lpstr>Forklaring av inndeling av kroppen med iso klassifisering</vt:lpstr>
      <vt:lpstr>061206 ankel fot ortoser, material , funksjon</vt:lpstr>
      <vt:lpstr>061206 ankle fot ortoser material,funksjon</vt:lpstr>
      <vt:lpstr>NAV  </vt:lpstr>
      <vt:lpstr>Utfordringer</vt:lpstr>
      <vt:lpstr>Senskader / med og uten hjelpemiddel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Arbeidsgruppe  Nito Ortopedi</dc:title>
  <dc:creator>P310 ortose</dc:creator>
  <cp:lastModifiedBy>P310 ortose</cp:lastModifiedBy>
  <cp:revision>1</cp:revision>
  <dcterms:modified xsi:type="dcterms:W3CDTF">2018-10-30T11:36:21Z</dcterms:modified>
</cp:coreProperties>
</file>