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76" autoAdjust="0"/>
  </p:normalViewPr>
  <p:slideViewPr>
    <p:cSldViewPr>
      <p:cViewPr varScale="1">
        <p:scale>
          <a:sx n="60" d="100"/>
          <a:sy n="60" d="100"/>
        </p:scale>
        <p:origin x="-96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788C5-3C56-45F6-B37F-F12D05B395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7CE096C-8598-4EE2-940A-E3E1DEC90759}">
      <dgm:prSet phldrT="[Tekst]"/>
      <dgm:spPr/>
      <dgm:t>
        <a:bodyPr/>
        <a:lstStyle/>
        <a:p>
          <a:r>
            <a:rPr lang="nb-NO" dirty="0" smtClean="0"/>
            <a:t>Diabetes type 1</a:t>
          </a:r>
          <a:endParaRPr lang="en-GB" dirty="0"/>
        </a:p>
      </dgm:t>
    </dgm:pt>
    <dgm:pt modelId="{5717A504-25B0-42FF-BED3-262AB2ADDF4E}" type="parTrans" cxnId="{8A7C96F5-EA4E-42FE-A2CC-4EC68B1F0D95}">
      <dgm:prSet/>
      <dgm:spPr/>
      <dgm:t>
        <a:bodyPr/>
        <a:lstStyle/>
        <a:p>
          <a:endParaRPr lang="en-GB"/>
        </a:p>
      </dgm:t>
    </dgm:pt>
    <dgm:pt modelId="{6BFF733C-4670-4F2B-954B-4AB27A2C0C4E}" type="sibTrans" cxnId="{8A7C96F5-EA4E-42FE-A2CC-4EC68B1F0D95}">
      <dgm:prSet/>
      <dgm:spPr/>
      <dgm:t>
        <a:bodyPr/>
        <a:lstStyle/>
        <a:p>
          <a:endParaRPr lang="en-GB"/>
        </a:p>
      </dgm:t>
    </dgm:pt>
    <dgm:pt modelId="{BEAD31EA-C200-4F7B-84B8-8F8A73538B14}">
      <dgm:prSet phldrT="[Tekst]"/>
      <dgm:spPr/>
      <dgm:t>
        <a:bodyPr/>
        <a:lstStyle/>
        <a:p>
          <a:r>
            <a:rPr lang="nb-NO" dirty="0" smtClean="0"/>
            <a:t>Insulin is not </a:t>
          </a:r>
          <a:r>
            <a:rPr lang="nb-NO" dirty="0" err="1" smtClean="0"/>
            <a:t>produced</a:t>
          </a:r>
          <a:endParaRPr lang="en-GB" dirty="0"/>
        </a:p>
      </dgm:t>
    </dgm:pt>
    <dgm:pt modelId="{B4CA5EBE-982C-44FE-AA4D-CCAEB80B57FF}" type="parTrans" cxnId="{22089899-06A4-4A52-8C1F-BCAA246235D3}">
      <dgm:prSet/>
      <dgm:spPr/>
      <dgm:t>
        <a:bodyPr/>
        <a:lstStyle/>
        <a:p>
          <a:endParaRPr lang="en-GB"/>
        </a:p>
      </dgm:t>
    </dgm:pt>
    <dgm:pt modelId="{54BF313F-9E9A-47DC-9AFE-5CE9C9550E78}" type="sibTrans" cxnId="{22089899-06A4-4A52-8C1F-BCAA246235D3}">
      <dgm:prSet/>
      <dgm:spPr/>
      <dgm:t>
        <a:bodyPr/>
        <a:lstStyle/>
        <a:p>
          <a:endParaRPr lang="en-GB"/>
        </a:p>
      </dgm:t>
    </dgm:pt>
    <dgm:pt modelId="{76DDAE30-9D43-48FF-BE8A-891A5CEBB3A9}">
      <dgm:prSet phldrT="[Tekst]"/>
      <dgm:spPr/>
      <dgm:t>
        <a:bodyPr/>
        <a:lstStyle/>
        <a:p>
          <a:r>
            <a:rPr lang="nb-NO" dirty="0" smtClean="0"/>
            <a:t>Diabetes type 2</a:t>
          </a:r>
          <a:endParaRPr lang="en-GB" dirty="0"/>
        </a:p>
      </dgm:t>
    </dgm:pt>
    <dgm:pt modelId="{9130435B-1601-42A3-B921-C09FF3611F55}" type="parTrans" cxnId="{0D215A72-16BC-4EC5-BB6D-915C551EBBEC}">
      <dgm:prSet/>
      <dgm:spPr/>
      <dgm:t>
        <a:bodyPr/>
        <a:lstStyle/>
        <a:p>
          <a:endParaRPr lang="en-GB"/>
        </a:p>
      </dgm:t>
    </dgm:pt>
    <dgm:pt modelId="{012A2C07-9CBA-44A0-9417-A4600CE2BC0B}" type="sibTrans" cxnId="{0D215A72-16BC-4EC5-BB6D-915C551EBBEC}">
      <dgm:prSet/>
      <dgm:spPr/>
      <dgm:t>
        <a:bodyPr/>
        <a:lstStyle/>
        <a:p>
          <a:endParaRPr lang="en-GB"/>
        </a:p>
      </dgm:t>
    </dgm:pt>
    <dgm:pt modelId="{5C7E11BA-DAE3-4C92-9FF0-3CCFA4F9A8CD}">
      <dgm:prSet phldrT="[Tekst]"/>
      <dgm:spPr/>
      <dgm:t>
        <a:bodyPr/>
        <a:lstStyle/>
        <a:p>
          <a:r>
            <a:rPr lang="nb-NO" dirty="0" err="1" smtClean="0"/>
            <a:t>Enough</a:t>
          </a:r>
          <a:r>
            <a:rPr lang="nb-NO" dirty="0" smtClean="0"/>
            <a:t> Insulin is not </a:t>
          </a:r>
          <a:r>
            <a:rPr lang="nb-NO" dirty="0" err="1" smtClean="0"/>
            <a:t>produced</a:t>
          </a:r>
          <a:endParaRPr lang="en-GB" dirty="0"/>
        </a:p>
      </dgm:t>
    </dgm:pt>
    <dgm:pt modelId="{FE74A44F-D98D-4FBC-A7F7-6D5476E6AE9F}" type="parTrans" cxnId="{7E7572FD-E8E0-4319-AA39-CC1D480274E8}">
      <dgm:prSet/>
      <dgm:spPr/>
      <dgm:t>
        <a:bodyPr/>
        <a:lstStyle/>
        <a:p>
          <a:endParaRPr lang="en-GB"/>
        </a:p>
      </dgm:t>
    </dgm:pt>
    <dgm:pt modelId="{A69F5411-805B-4A37-A621-35731B35687B}" type="sibTrans" cxnId="{7E7572FD-E8E0-4319-AA39-CC1D480274E8}">
      <dgm:prSet/>
      <dgm:spPr/>
      <dgm:t>
        <a:bodyPr/>
        <a:lstStyle/>
        <a:p>
          <a:endParaRPr lang="en-GB"/>
        </a:p>
      </dgm:t>
    </dgm:pt>
    <dgm:pt modelId="{B63FA2F6-FBE9-49AC-8B80-279B3F252267}">
      <dgm:prSet phldrT="[Tekst]"/>
      <dgm:spPr/>
      <dgm:t>
        <a:bodyPr/>
        <a:lstStyle/>
        <a:p>
          <a:r>
            <a:rPr lang="nb-NO" dirty="0" smtClean="0"/>
            <a:t>Insulin is not </a:t>
          </a:r>
          <a:r>
            <a:rPr lang="en-GB" dirty="0" smtClean="0"/>
            <a:t>processed</a:t>
          </a:r>
          <a:endParaRPr lang="en-GB" dirty="0"/>
        </a:p>
      </dgm:t>
    </dgm:pt>
    <dgm:pt modelId="{3254C570-B5DE-419C-B0F2-A7EC86EB77FD}" type="parTrans" cxnId="{E3345628-94BE-4139-A911-3219BBE6EE2F}">
      <dgm:prSet/>
      <dgm:spPr/>
      <dgm:t>
        <a:bodyPr/>
        <a:lstStyle/>
        <a:p>
          <a:endParaRPr lang="en-GB"/>
        </a:p>
      </dgm:t>
    </dgm:pt>
    <dgm:pt modelId="{892DE731-BF80-4B3F-BBA4-EBCC3B16AF17}" type="sibTrans" cxnId="{E3345628-94BE-4139-A911-3219BBE6EE2F}">
      <dgm:prSet/>
      <dgm:spPr/>
      <dgm:t>
        <a:bodyPr/>
        <a:lstStyle/>
        <a:p>
          <a:endParaRPr lang="en-GB"/>
        </a:p>
      </dgm:t>
    </dgm:pt>
    <dgm:pt modelId="{0001AE80-F84E-4AB8-ADD5-FF2587A1C922}">
      <dgm:prSet phldrT="[Tekst]"/>
      <dgm:spPr/>
      <dgm:t>
        <a:bodyPr/>
        <a:lstStyle/>
        <a:p>
          <a:r>
            <a:rPr lang="nb-NO" dirty="0" err="1" smtClean="0"/>
            <a:t>Gestational</a:t>
          </a:r>
          <a:r>
            <a:rPr lang="nb-NO" dirty="0" smtClean="0"/>
            <a:t> diabetes</a:t>
          </a:r>
          <a:endParaRPr lang="en-GB" dirty="0"/>
        </a:p>
      </dgm:t>
    </dgm:pt>
    <dgm:pt modelId="{075C1222-D64A-4ADC-A752-DB832351EB18}" type="parTrans" cxnId="{7F0BF3D8-1368-44D7-9FEA-2E123D94E814}">
      <dgm:prSet/>
      <dgm:spPr/>
      <dgm:t>
        <a:bodyPr/>
        <a:lstStyle/>
        <a:p>
          <a:endParaRPr lang="en-GB"/>
        </a:p>
      </dgm:t>
    </dgm:pt>
    <dgm:pt modelId="{B09CAA35-75A5-45D4-B8E9-CD6DD6541F6C}" type="sibTrans" cxnId="{7F0BF3D8-1368-44D7-9FEA-2E123D94E814}">
      <dgm:prSet/>
      <dgm:spPr/>
      <dgm:t>
        <a:bodyPr/>
        <a:lstStyle/>
        <a:p>
          <a:endParaRPr lang="en-GB"/>
        </a:p>
      </dgm:t>
    </dgm:pt>
    <dgm:pt modelId="{BD20FEE0-5FE3-4DF8-A6A9-591CC86CEC68}">
      <dgm:prSet phldrT="[Tekst]"/>
      <dgm:spPr/>
      <dgm:t>
        <a:bodyPr/>
        <a:lstStyle/>
        <a:p>
          <a:r>
            <a:rPr lang="nb-NO" dirty="0" smtClean="0"/>
            <a:t>Insulin is not as </a:t>
          </a:r>
          <a:r>
            <a:rPr lang="nb-NO" dirty="0" err="1" smtClean="0"/>
            <a:t>effective</a:t>
          </a:r>
          <a:r>
            <a:rPr lang="nb-NO" dirty="0" smtClean="0"/>
            <a:t> during </a:t>
          </a:r>
          <a:r>
            <a:rPr lang="nb-NO" dirty="0" err="1" smtClean="0"/>
            <a:t>pregnancy</a:t>
          </a:r>
          <a:endParaRPr lang="en-GB" dirty="0"/>
        </a:p>
      </dgm:t>
    </dgm:pt>
    <dgm:pt modelId="{4BB5B954-E0D4-4CCE-B01E-384A031F94A9}" type="parTrans" cxnId="{4D649627-B0D2-4ADC-ADD5-F5C6BBD042DE}">
      <dgm:prSet/>
      <dgm:spPr/>
      <dgm:t>
        <a:bodyPr/>
        <a:lstStyle/>
        <a:p>
          <a:endParaRPr lang="en-GB"/>
        </a:p>
      </dgm:t>
    </dgm:pt>
    <dgm:pt modelId="{575962FF-9F52-4F45-B3D8-03646FF303B8}" type="sibTrans" cxnId="{4D649627-B0D2-4ADC-ADD5-F5C6BBD042DE}">
      <dgm:prSet/>
      <dgm:spPr/>
      <dgm:t>
        <a:bodyPr/>
        <a:lstStyle/>
        <a:p>
          <a:endParaRPr lang="en-GB"/>
        </a:p>
      </dgm:t>
    </dgm:pt>
    <dgm:pt modelId="{626084EF-28B7-46D9-9B87-8A747EA56A62}" type="pres">
      <dgm:prSet presAssocID="{48A788C5-3C56-45F6-B37F-F12D05B395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B6DCFE-14E5-4491-84E5-40DF37E82972}" type="pres">
      <dgm:prSet presAssocID="{C7CE096C-8598-4EE2-940A-E3E1DEC90759}" presName="linNode" presStyleCnt="0"/>
      <dgm:spPr/>
    </dgm:pt>
    <dgm:pt modelId="{BC92E1C8-EB2F-43C1-AB35-323F859B4BC4}" type="pres">
      <dgm:prSet presAssocID="{C7CE096C-8598-4EE2-940A-E3E1DEC9075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141B62-22BD-446C-93BE-C311C40665AC}" type="pres">
      <dgm:prSet presAssocID="{C7CE096C-8598-4EE2-940A-E3E1DEC90759}" presName="descendantText" presStyleLbl="alignAccFollowNode1" presStyleIdx="0" presStyleCnt="3" custLinFactNeighborX="1" custLinFactNeighborY="21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94DDDD-880F-4A78-B58B-DB45365BC924}" type="pres">
      <dgm:prSet presAssocID="{6BFF733C-4670-4F2B-954B-4AB27A2C0C4E}" presName="sp" presStyleCnt="0"/>
      <dgm:spPr/>
    </dgm:pt>
    <dgm:pt modelId="{03DECC0B-9A77-4A1C-8E09-CD622668FECE}" type="pres">
      <dgm:prSet presAssocID="{76DDAE30-9D43-48FF-BE8A-891A5CEBB3A9}" presName="linNode" presStyleCnt="0"/>
      <dgm:spPr/>
    </dgm:pt>
    <dgm:pt modelId="{35E0C94C-9678-466A-8C3A-56376FD63BA3}" type="pres">
      <dgm:prSet presAssocID="{76DDAE30-9D43-48FF-BE8A-891A5CEBB3A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01E8CA-1F22-4999-A7A8-680480FF9433}" type="pres">
      <dgm:prSet presAssocID="{76DDAE30-9D43-48FF-BE8A-891A5CEBB3A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6375E3-BE7B-44AD-A79A-14AAE0E866E8}" type="pres">
      <dgm:prSet presAssocID="{012A2C07-9CBA-44A0-9417-A4600CE2BC0B}" presName="sp" presStyleCnt="0"/>
      <dgm:spPr/>
    </dgm:pt>
    <dgm:pt modelId="{38771245-A15C-484B-8B28-7690EE0CA189}" type="pres">
      <dgm:prSet presAssocID="{0001AE80-F84E-4AB8-ADD5-FF2587A1C922}" presName="linNode" presStyleCnt="0"/>
      <dgm:spPr/>
    </dgm:pt>
    <dgm:pt modelId="{FE29DAE8-9E60-46FB-B640-0C9C9718FA90}" type="pres">
      <dgm:prSet presAssocID="{0001AE80-F84E-4AB8-ADD5-FF2587A1C92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ABFF55-7721-42EE-B9F9-BE80E199E7C1}" type="pres">
      <dgm:prSet presAssocID="{0001AE80-F84E-4AB8-ADD5-FF2587A1C92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E7572FD-E8E0-4319-AA39-CC1D480274E8}" srcId="{76DDAE30-9D43-48FF-BE8A-891A5CEBB3A9}" destId="{5C7E11BA-DAE3-4C92-9FF0-3CCFA4F9A8CD}" srcOrd="0" destOrd="0" parTransId="{FE74A44F-D98D-4FBC-A7F7-6D5476E6AE9F}" sibTransId="{A69F5411-805B-4A37-A621-35731B35687B}"/>
    <dgm:cxn modelId="{7F0BF3D8-1368-44D7-9FEA-2E123D94E814}" srcId="{48A788C5-3C56-45F6-B37F-F12D05B395F8}" destId="{0001AE80-F84E-4AB8-ADD5-FF2587A1C922}" srcOrd="2" destOrd="0" parTransId="{075C1222-D64A-4ADC-A752-DB832351EB18}" sibTransId="{B09CAA35-75A5-45D4-B8E9-CD6DD6541F6C}"/>
    <dgm:cxn modelId="{0D215A72-16BC-4EC5-BB6D-915C551EBBEC}" srcId="{48A788C5-3C56-45F6-B37F-F12D05B395F8}" destId="{76DDAE30-9D43-48FF-BE8A-891A5CEBB3A9}" srcOrd="1" destOrd="0" parTransId="{9130435B-1601-42A3-B921-C09FF3611F55}" sibTransId="{012A2C07-9CBA-44A0-9417-A4600CE2BC0B}"/>
    <dgm:cxn modelId="{04375370-66A1-4107-A86E-797404011D84}" type="presOf" srcId="{B63FA2F6-FBE9-49AC-8B80-279B3F252267}" destId="{F201E8CA-1F22-4999-A7A8-680480FF9433}" srcOrd="0" destOrd="1" presId="urn:microsoft.com/office/officeart/2005/8/layout/vList5"/>
    <dgm:cxn modelId="{185808CF-80A6-431D-84F2-580600FC79EE}" type="presOf" srcId="{48A788C5-3C56-45F6-B37F-F12D05B395F8}" destId="{626084EF-28B7-46D9-9B87-8A747EA56A62}" srcOrd="0" destOrd="0" presId="urn:microsoft.com/office/officeart/2005/8/layout/vList5"/>
    <dgm:cxn modelId="{AD61E7B6-24C3-4E7C-891D-E3FC118FB727}" type="presOf" srcId="{0001AE80-F84E-4AB8-ADD5-FF2587A1C922}" destId="{FE29DAE8-9E60-46FB-B640-0C9C9718FA90}" srcOrd="0" destOrd="0" presId="urn:microsoft.com/office/officeart/2005/8/layout/vList5"/>
    <dgm:cxn modelId="{30E702D4-1A5D-4F6E-845D-A78B74ACC04E}" type="presOf" srcId="{C7CE096C-8598-4EE2-940A-E3E1DEC90759}" destId="{BC92E1C8-EB2F-43C1-AB35-323F859B4BC4}" srcOrd="0" destOrd="0" presId="urn:microsoft.com/office/officeart/2005/8/layout/vList5"/>
    <dgm:cxn modelId="{3B46AC7C-C35D-45CF-AF9E-6F0C6C84AE51}" type="presOf" srcId="{BEAD31EA-C200-4F7B-84B8-8F8A73538B14}" destId="{9D141B62-22BD-446C-93BE-C311C40665AC}" srcOrd="0" destOrd="0" presId="urn:microsoft.com/office/officeart/2005/8/layout/vList5"/>
    <dgm:cxn modelId="{E3345628-94BE-4139-A911-3219BBE6EE2F}" srcId="{76DDAE30-9D43-48FF-BE8A-891A5CEBB3A9}" destId="{B63FA2F6-FBE9-49AC-8B80-279B3F252267}" srcOrd="1" destOrd="0" parTransId="{3254C570-B5DE-419C-B0F2-A7EC86EB77FD}" sibTransId="{892DE731-BF80-4B3F-BBA4-EBCC3B16AF17}"/>
    <dgm:cxn modelId="{AEB5FAA0-110B-4651-B00A-B964C14DBDC3}" type="presOf" srcId="{76DDAE30-9D43-48FF-BE8A-891A5CEBB3A9}" destId="{35E0C94C-9678-466A-8C3A-56376FD63BA3}" srcOrd="0" destOrd="0" presId="urn:microsoft.com/office/officeart/2005/8/layout/vList5"/>
    <dgm:cxn modelId="{8A7C96F5-EA4E-42FE-A2CC-4EC68B1F0D95}" srcId="{48A788C5-3C56-45F6-B37F-F12D05B395F8}" destId="{C7CE096C-8598-4EE2-940A-E3E1DEC90759}" srcOrd="0" destOrd="0" parTransId="{5717A504-25B0-42FF-BED3-262AB2ADDF4E}" sibTransId="{6BFF733C-4670-4F2B-954B-4AB27A2C0C4E}"/>
    <dgm:cxn modelId="{A8BE2C90-BF53-4B93-BA24-6497707EE2F3}" type="presOf" srcId="{5C7E11BA-DAE3-4C92-9FF0-3CCFA4F9A8CD}" destId="{F201E8CA-1F22-4999-A7A8-680480FF9433}" srcOrd="0" destOrd="0" presId="urn:microsoft.com/office/officeart/2005/8/layout/vList5"/>
    <dgm:cxn modelId="{ABD49F62-4BC7-4A41-81A2-7FE046121A01}" type="presOf" srcId="{BD20FEE0-5FE3-4DF8-A6A9-591CC86CEC68}" destId="{83ABFF55-7721-42EE-B9F9-BE80E199E7C1}" srcOrd="0" destOrd="0" presId="urn:microsoft.com/office/officeart/2005/8/layout/vList5"/>
    <dgm:cxn modelId="{22089899-06A4-4A52-8C1F-BCAA246235D3}" srcId="{C7CE096C-8598-4EE2-940A-E3E1DEC90759}" destId="{BEAD31EA-C200-4F7B-84B8-8F8A73538B14}" srcOrd="0" destOrd="0" parTransId="{B4CA5EBE-982C-44FE-AA4D-CCAEB80B57FF}" sibTransId="{54BF313F-9E9A-47DC-9AFE-5CE9C9550E78}"/>
    <dgm:cxn modelId="{4D649627-B0D2-4ADC-ADD5-F5C6BBD042DE}" srcId="{0001AE80-F84E-4AB8-ADD5-FF2587A1C922}" destId="{BD20FEE0-5FE3-4DF8-A6A9-591CC86CEC68}" srcOrd="0" destOrd="0" parTransId="{4BB5B954-E0D4-4CCE-B01E-384A031F94A9}" sibTransId="{575962FF-9F52-4F45-B3D8-03646FF303B8}"/>
    <dgm:cxn modelId="{FC62334E-7DB6-4709-BBBE-B2B53AEAFD5D}" type="presParOf" srcId="{626084EF-28B7-46D9-9B87-8A747EA56A62}" destId="{DDB6DCFE-14E5-4491-84E5-40DF37E82972}" srcOrd="0" destOrd="0" presId="urn:microsoft.com/office/officeart/2005/8/layout/vList5"/>
    <dgm:cxn modelId="{73C13C29-6D85-47DB-AAFD-23526CF40940}" type="presParOf" srcId="{DDB6DCFE-14E5-4491-84E5-40DF37E82972}" destId="{BC92E1C8-EB2F-43C1-AB35-323F859B4BC4}" srcOrd="0" destOrd="0" presId="urn:microsoft.com/office/officeart/2005/8/layout/vList5"/>
    <dgm:cxn modelId="{63F0F6E1-D837-4D84-824B-DE6E02AB2ED6}" type="presParOf" srcId="{DDB6DCFE-14E5-4491-84E5-40DF37E82972}" destId="{9D141B62-22BD-446C-93BE-C311C40665AC}" srcOrd="1" destOrd="0" presId="urn:microsoft.com/office/officeart/2005/8/layout/vList5"/>
    <dgm:cxn modelId="{CC2136D5-C128-4906-9C02-8511ECAC4B91}" type="presParOf" srcId="{626084EF-28B7-46D9-9B87-8A747EA56A62}" destId="{6E94DDDD-880F-4A78-B58B-DB45365BC924}" srcOrd="1" destOrd="0" presId="urn:microsoft.com/office/officeart/2005/8/layout/vList5"/>
    <dgm:cxn modelId="{B1268764-962C-4149-9F41-05B1E20D4870}" type="presParOf" srcId="{626084EF-28B7-46D9-9B87-8A747EA56A62}" destId="{03DECC0B-9A77-4A1C-8E09-CD622668FECE}" srcOrd="2" destOrd="0" presId="urn:microsoft.com/office/officeart/2005/8/layout/vList5"/>
    <dgm:cxn modelId="{E1FDFFC9-C20D-44C9-B1E2-50FCC8D93B3E}" type="presParOf" srcId="{03DECC0B-9A77-4A1C-8E09-CD622668FECE}" destId="{35E0C94C-9678-466A-8C3A-56376FD63BA3}" srcOrd="0" destOrd="0" presId="urn:microsoft.com/office/officeart/2005/8/layout/vList5"/>
    <dgm:cxn modelId="{274EB5FE-FDE8-4ED4-8C36-4F0F8D87C33F}" type="presParOf" srcId="{03DECC0B-9A77-4A1C-8E09-CD622668FECE}" destId="{F201E8CA-1F22-4999-A7A8-680480FF9433}" srcOrd="1" destOrd="0" presId="urn:microsoft.com/office/officeart/2005/8/layout/vList5"/>
    <dgm:cxn modelId="{3DD196D5-4109-4B21-B37F-7D30C1271288}" type="presParOf" srcId="{626084EF-28B7-46D9-9B87-8A747EA56A62}" destId="{1C6375E3-BE7B-44AD-A79A-14AAE0E866E8}" srcOrd="3" destOrd="0" presId="urn:microsoft.com/office/officeart/2005/8/layout/vList5"/>
    <dgm:cxn modelId="{C8D60511-E1EF-40E1-B1DF-13135FBB4E0E}" type="presParOf" srcId="{626084EF-28B7-46D9-9B87-8A747EA56A62}" destId="{38771245-A15C-484B-8B28-7690EE0CA189}" srcOrd="4" destOrd="0" presId="urn:microsoft.com/office/officeart/2005/8/layout/vList5"/>
    <dgm:cxn modelId="{CF776461-8650-4DA7-BB1F-D026A79862B4}" type="presParOf" srcId="{38771245-A15C-484B-8B28-7690EE0CA189}" destId="{FE29DAE8-9E60-46FB-B640-0C9C9718FA90}" srcOrd="0" destOrd="0" presId="urn:microsoft.com/office/officeart/2005/8/layout/vList5"/>
    <dgm:cxn modelId="{E9029EE3-C676-446F-919E-789B4DEABADA}" type="presParOf" srcId="{38771245-A15C-484B-8B28-7690EE0CA189}" destId="{83ABFF55-7721-42EE-B9F9-BE80E199E7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41B62-22BD-446C-93BE-C311C40665AC}">
      <dsp:nvSpPr>
        <dsp:cNvPr id="0" name=""/>
        <dsp:cNvSpPr/>
      </dsp:nvSpPr>
      <dsp:spPr>
        <a:xfrm rot="5400000">
          <a:off x="4526979" y="-1698314"/>
          <a:ext cx="1046988" cy="47533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600" kern="1200" dirty="0" smtClean="0"/>
            <a:t>Insulin is not </a:t>
          </a:r>
          <a:r>
            <a:rPr lang="nb-NO" sz="2600" kern="1200" dirty="0" err="1" smtClean="0"/>
            <a:t>produced</a:t>
          </a:r>
          <a:endParaRPr lang="en-GB" sz="2600" kern="1200" dirty="0"/>
        </a:p>
      </dsp:txBody>
      <dsp:txXfrm rot="-5400000">
        <a:off x="2673780" y="205995"/>
        <a:ext cx="4702277" cy="944768"/>
      </dsp:txXfrm>
    </dsp:sp>
    <dsp:sp modelId="{BC92E1C8-EB2F-43C1-AB35-323F859B4BC4}">
      <dsp:nvSpPr>
        <dsp:cNvPr id="0" name=""/>
        <dsp:cNvSpPr/>
      </dsp:nvSpPr>
      <dsp:spPr>
        <a:xfrm>
          <a:off x="0" y="1982"/>
          <a:ext cx="2673780" cy="1308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600" kern="1200" dirty="0" smtClean="0"/>
            <a:t>Diabetes type 1</a:t>
          </a:r>
          <a:endParaRPr lang="en-GB" sz="3600" kern="1200" dirty="0"/>
        </a:p>
      </dsp:txBody>
      <dsp:txXfrm>
        <a:off x="63887" y="65869"/>
        <a:ext cx="2546006" cy="1180962"/>
      </dsp:txXfrm>
    </dsp:sp>
    <dsp:sp modelId="{F201E8CA-1F22-4999-A7A8-680480FF9433}">
      <dsp:nvSpPr>
        <dsp:cNvPr id="0" name=""/>
        <dsp:cNvSpPr/>
      </dsp:nvSpPr>
      <dsp:spPr>
        <a:xfrm rot="5400000">
          <a:off x="4526979" y="-346169"/>
          <a:ext cx="1046988" cy="47533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600" kern="1200" dirty="0" err="1" smtClean="0"/>
            <a:t>Enough</a:t>
          </a:r>
          <a:r>
            <a:rPr lang="nb-NO" sz="2600" kern="1200" dirty="0" smtClean="0"/>
            <a:t> Insulin is not </a:t>
          </a:r>
          <a:r>
            <a:rPr lang="nb-NO" sz="2600" kern="1200" dirty="0" err="1" smtClean="0"/>
            <a:t>produced</a:t>
          </a:r>
          <a:endParaRPr lang="en-GB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600" kern="1200" dirty="0" smtClean="0"/>
            <a:t>Insulin is not </a:t>
          </a:r>
          <a:r>
            <a:rPr lang="en-GB" sz="2600" kern="1200" dirty="0" smtClean="0"/>
            <a:t>processed</a:t>
          </a:r>
          <a:endParaRPr lang="en-GB" sz="2600" kern="1200" dirty="0"/>
        </a:p>
      </dsp:txBody>
      <dsp:txXfrm rot="-5400000">
        <a:off x="2673780" y="1558140"/>
        <a:ext cx="4702277" cy="944768"/>
      </dsp:txXfrm>
    </dsp:sp>
    <dsp:sp modelId="{35E0C94C-9678-466A-8C3A-56376FD63BA3}">
      <dsp:nvSpPr>
        <dsp:cNvPr id="0" name=""/>
        <dsp:cNvSpPr/>
      </dsp:nvSpPr>
      <dsp:spPr>
        <a:xfrm>
          <a:off x="0" y="1376155"/>
          <a:ext cx="2673780" cy="1308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600" kern="1200" dirty="0" smtClean="0"/>
            <a:t>Diabetes type 2</a:t>
          </a:r>
          <a:endParaRPr lang="en-GB" sz="3600" kern="1200" dirty="0"/>
        </a:p>
      </dsp:txBody>
      <dsp:txXfrm>
        <a:off x="63887" y="1440042"/>
        <a:ext cx="2546006" cy="1180962"/>
      </dsp:txXfrm>
    </dsp:sp>
    <dsp:sp modelId="{83ABFF55-7721-42EE-B9F9-BE80E199E7C1}">
      <dsp:nvSpPr>
        <dsp:cNvPr id="0" name=""/>
        <dsp:cNvSpPr/>
      </dsp:nvSpPr>
      <dsp:spPr>
        <a:xfrm rot="5400000">
          <a:off x="4526979" y="1028003"/>
          <a:ext cx="1046988" cy="47533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600" kern="1200" dirty="0" smtClean="0"/>
            <a:t>Insulin is not as </a:t>
          </a:r>
          <a:r>
            <a:rPr lang="nb-NO" sz="2600" kern="1200" dirty="0" err="1" smtClean="0"/>
            <a:t>effective</a:t>
          </a:r>
          <a:r>
            <a:rPr lang="nb-NO" sz="2600" kern="1200" dirty="0" smtClean="0"/>
            <a:t> during </a:t>
          </a:r>
          <a:r>
            <a:rPr lang="nb-NO" sz="2600" kern="1200" dirty="0" err="1" smtClean="0"/>
            <a:t>pregnancy</a:t>
          </a:r>
          <a:endParaRPr lang="en-GB" sz="2600" kern="1200" dirty="0"/>
        </a:p>
      </dsp:txBody>
      <dsp:txXfrm rot="-5400000">
        <a:off x="2673780" y="2932312"/>
        <a:ext cx="4702277" cy="944768"/>
      </dsp:txXfrm>
    </dsp:sp>
    <dsp:sp modelId="{FE29DAE8-9E60-46FB-B640-0C9C9718FA90}">
      <dsp:nvSpPr>
        <dsp:cNvPr id="0" name=""/>
        <dsp:cNvSpPr/>
      </dsp:nvSpPr>
      <dsp:spPr>
        <a:xfrm>
          <a:off x="0" y="2750328"/>
          <a:ext cx="2673780" cy="1308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600" kern="1200" dirty="0" err="1" smtClean="0"/>
            <a:t>Gestational</a:t>
          </a:r>
          <a:r>
            <a:rPr lang="nb-NO" sz="3600" kern="1200" dirty="0" smtClean="0"/>
            <a:t> diabetes</a:t>
          </a:r>
          <a:endParaRPr lang="en-GB" sz="3600" kern="1200" dirty="0"/>
        </a:p>
      </dsp:txBody>
      <dsp:txXfrm>
        <a:off x="63887" y="2814215"/>
        <a:ext cx="2546006" cy="1180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D73F0-85BC-471F-8E70-18D85E22C6BF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FAF75-F588-47E2-9114-0EA6CCF4A4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154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FAF75-F588-47E2-9114-0EA6CCF4A4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445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8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4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2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7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4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9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8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7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28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2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604-CF39-4344-968E-10A83B4901FB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C601C-D8DB-4663-8CAC-D19458927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78F6D-7898-4D72-B031-651D0E95B3BE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B6F1-F444-429B-9067-F37AD06103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ahus.no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uio.no/om/designmanual/images/1-2-logo-universitetet-i-osl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335245"/>
            <a:ext cx="4829175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nb-NO" dirty="0" smtClean="0"/>
              <a:t>The Global </a:t>
            </a:r>
            <a:r>
              <a:rPr lang="nb-NO" dirty="0" err="1" smtClean="0"/>
              <a:t>Burden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Diabetes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752600"/>
          </a:xfrm>
        </p:spPr>
        <p:txBody>
          <a:bodyPr/>
          <a:lstStyle/>
          <a:p>
            <a:pPr algn="l"/>
            <a:r>
              <a:rPr lang="nb-NO" sz="3600" dirty="0" smtClean="0"/>
              <a:t>Dr. Naeem Zahid</a:t>
            </a:r>
          </a:p>
          <a:p>
            <a:pPr algn="l"/>
            <a:r>
              <a:rPr lang="nb-NO" dirty="0" smtClean="0"/>
              <a:t>MD, PhD, MBA</a:t>
            </a:r>
            <a:endParaRPr lang="en-GB" dirty="0"/>
          </a:p>
        </p:txBody>
      </p:sp>
      <p:pic>
        <p:nvPicPr>
          <p:cNvPr id="1026" name="Picture 2" descr="Gå til startsiden">
            <a:hlinkClick r:id="rId4" tooltip="Gå til startside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587459"/>
            <a:ext cx="3814105" cy="38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1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 </a:t>
            </a:r>
            <a:r>
              <a:rPr lang="nb-NO" dirty="0" err="1" smtClean="0"/>
              <a:t>summary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382 million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diabetes</a:t>
            </a:r>
          </a:p>
          <a:p>
            <a:r>
              <a:rPr lang="nb-NO" dirty="0" smtClean="0"/>
              <a:t>5 million </a:t>
            </a:r>
            <a:r>
              <a:rPr lang="nb-NO" dirty="0" err="1" smtClean="0"/>
              <a:t>annual</a:t>
            </a:r>
            <a:r>
              <a:rPr lang="nb-NO" dirty="0" smtClean="0"/>
              <a:t> </a:t>
            </a:r>
            <a:r>
              <a:rPr lang="nb-NO" dirty="0" err="1" smtClean="0"/>
              <a:t>deaths</a:t>
            </a:r>
            <a:r>
              <a:rPr lang="nb-NO" dirty="0" smtClean="0"/>
              <a:t> </a:t>
            </a:r>
          </a:p>
          <a:p>
            <a:r>
              <a:rPr lang="nb-NO" dirty="0" smtClean="0"/>
              <a:t>&gt;10 % </a:t>
            </a:r>
            <a:r>
              <a:rPr lang="nb-NO" dirty="0" err="1" smtClean="0"/>
              <a:t>of</a:t>
            </a:r>
            <a:r>
              <a:rPr lang="nb-NO" dirty="0" smtClean="0"/>
              <a:t> healthcare </a:t>
            </a:r>
            <a:r>
              <a:rPr lang="nb-NO" dirty="0" err="1" smtClean="0"/>
              <a:t>cost</a:t>
            </a:r>
            <a:r>
              <a:rPr lang="nb-NO" dirty="0" smtClean="0"/>
              <a:t> to diabetes</a:t>
            </a:r>
          </a:p>
          <a:p>
            <a:r>
              <a:rPr lang="nb-NO" dirty="0" smtClean="0"/>
              <a:t>Half due to </a:t>
            </a:r>
            <a:r>
              <a:rPr lang="nb-NO" dirty="0" err="1" smtClean="0"/>
              <a:t>complications</a:t>
            </a:r>
            <a:endParaRPr lang="nb-NO" dirty="0" smtClean="0"/>
          </a:p>
          <a:p>
            <a:r>
              <a:rPr lang="nb-NO" dirty="0" smtClean="0"/>
              <a:t>Prevalent in all </a:t>
            </a:r>
            <a:r>
              <a:rPr lang="nb-NO" dirty="0" err="1" smtClean="0"/>
              <a:t>countries</a:t>
            </a:r>
            <a:endParaRPr lang="nb-NO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5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is diabetes?</a:t>
            </a:r>
            <a:endParaRPr lang="en-GB" dirty="0"/>
          </a:p>
        </p:txBody>
      </p:sp>
      <p:graphicFrame>
        <p:nvGraphicFramePr>
          <p:cNvPr id="15" name="Plassholder for innhold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86183"/>
              </p:ext>
            </p:extLst>
          </p:nvPr>
        </p:nvGraphicFramePr>
        <p:xfrm>
          <a:off x="827584" y="1700808"/>
          <a:ext cx="7427168" cy="4061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5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e 15"/>
          <p:cNvSpPr/>
          <p:nvPr/>
        </p:nvSpPr>
        <p:spPr>
          <a:xfrm>
            <a:off x="5076056" y="188640"/>
            <a:ext cx="3888432" cy="3888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000" dirty="0" smtClean="0"/>
              <a:t>592 million </a:t>
            </a:r>
            <a:r>
              <a:rPr lang="nb-NO" sz="4000" dirty="0" err="1" smtClean="0"/>
              <a:t>people</a:t>
            </a:r>
            <a:r>
              <a:rPr lang="nb-NO" sz="4000" dirty="0" smtClean="0"/>
              <a:t> </a:t>
            </a:r>
            <a:r>
              <a:rPr lang="nb-NO" sz="4000" dirty="0" err="1" smtClean="0"/>
              <a:t>with</a:t>
            </a:r>
            <a:r>
              <a:rPr lang="nb-NO" sz="4000" dirty="0" smtClean="0"/>
              <a:t> diabetes in 2035</a:t>
            </a:r>
            <a:endParaRPr lang="en-GB" sz="4000" dirty="0"/>
          </a:p>
        </p:txBody>
      </p:sp>
      <p:sp>
        <p:nvSpPr>
          <p:cNvPr id="19" name="Ellipse 18"/>
          <p:cNvSpPr/>
          <p:nvPr/>
        </p:nvSpPr>
        <p:spPr>
          <a:xfrm>
            <a:off x="251520" y="3284984"/>
            <a:ext cx="3384376" cy="3384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dirty="0" smtClean="0"/>
              <a:t>382 million </a:t>
            </a:r>
            <a:r>
              <a:rPr lang="nb-NO" sz="3600" dirty="0" err="1" smtClean="0"/>
              <a:t>people</a:t>
            </a:r>
            <a:r>
              <a:rPr lang="nb-NO" sz="3600" dirty="0" smtClean="0"/>
              <a:t> </a:t>
            </a:r>
            <a:r>
              <a:rPr lang="nb-NO" sz="3600" dirty="0" err="1" smtClean="0"/>
              <a:t>with</a:t>
            </a:r>
            <a:r>
              <a:rPr lang="nb-NO" sz="3600" dirty="0" smtClean="0"/>
              <a:t> diabetes in 2013</a:t>
            </a:r>
            <a:endParaRPr lang="en-GB" sz="3600" dirty="0"/>
          </a:p>
        </p:txBody>
      </p:sp>
      <p:sp>
        <p:nvSpPr>
          <p:cNvPr id="20" name="Pil høyre 19"/>
          <p:cNvSpPr/>
          <p:nvPr/>
        </p:nvSpPr>
        <p:spPr>
          <a:xfrm rot="19692724">
            <a:off x="3384759" y="2430171"/>
            <a:ext cx="2014440" cy="23540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800" dirty="0" smtClean="0"/>
              <a:t>55 %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67442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88423" cy="582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4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91"/>
            <a:ext cx="5220716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4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8842"/>
            <a:ext cx="8900763" cy="287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460" y="2916932"/>
            <a:ext cx="3876849" cy="3633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2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pe 35"/>
          <p:cNvGrpSpPr/>
          <p:nvPr/>
        </p:nvGrpSpPr>
        <p:grpSpPr>
          <a:xfrm>
            <a:off x="2198651" y="1305582"/>
            <a:ext cx="4660269" cy="4886002"/>
            <a:chOff x="2198651" y="1305582"/>
            <a:chExt cx="4660269" cy="4886002"/>
          </a:xfrm>
        </p:grpSpPr>
        <p:grpSp>
          <p:nvGrpSpPr>
            <p:cNvPr id="16" name="Gruppe 15"/>
            <p:cNvGrpSpPr/>
            <p:nvPr/>
          </p:nvGrpSpPr>
          <p:grpSpPr>
            <a:xfrm>
              <a:off x="5217107" y="3896629"/>
              <a:ext cx="1641813" cy="1420361"/>
              <a:chOff x="4839125" y="2591047"/>
              <a:chExt cx="1641813" cy="1420361"/>
            </a:xfrm>
          </p:grpSpPr>
          <p:sp>
            <p:nvSpPr>
              <p:cNvPr id="28" name="Sekskant 27"/>
              <p:cNvSpPr/>
              <p:nvPr/>
            </p:nvSpPr>
            <p:spPr>
              <a:xfrm>
                <a:off x="4839125" y="2591047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Sekskant 13"/>
              <p:cNvSpPr/>
              <p:nvPr/>
            </p:nvSpPr>
            <p:spPr>
              <a:xfrm>
                <a:off x="5111208" y="2826431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1200" kern="1200" dirty="0" err="1" smtClean="0"/>
                  <a:t>Arteriosclerosis</a:t>
                </a:r>
                <a:endParaRPr lang="en-GB" sz="1300" kern="1200" dirty="0"/>
              </a:p>
            </p:txBody>
          </p:sp>
        </p:grpSp>
        <p:grpSp>
          <p:nvGrpSpPr>
            <p:cNvPr id="14" name="Gruppe 13"/>
            <p:cNvGrpSpPr/>
            <p:nvPr/>
          </p:nvGrpSpPr>
          <p:grpSpPr>
            <a:xfrm>
              <a:off x="5217107" y="2179199"/>
              <a:ext cx="1641813" cy="1420361"/>
              <a:chOff x="4839125" y="873617"/>
              <a:chExt cx="1641813" cy="1420361"/>
            </a:xfrm>
          </p:grpSpPr>
          <p:sp>
            <p:nvSpPr>
              <p:cNvPr id="30" name="Sekskant 29"/>
              <p:cNvSpPr/>
              <p:nvPr/>
            </p:nvSpPr>
            <p:spPr>
              <a:xfrm>
                <a:off x="4839125" y="873617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Sekskant 10"/>
              <p:cNvSpPr/>
              <p:nvPr/>
            </p:nvSpPr>
            <p:spPr>
              <a:xfrm>
                <a:off x="5111208" y="1109001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2000" kern="1200" dirty="0" smtClean="0"/>
                  <a:t>Diabetes </a:t>
                </a:r>
                <a:r>
                  <a:rPr lang="nb-NO" sz="2000" kern="1200" dirty="0" err="1" smtClean="0"/>
                  <a:t>foot</a:t>
                </a:r>
                <a:endParaRPr lang="en-GB" sz="2000" kern="1200" dirty="0"/>
              </a:p>
            </p:txBody>
          </p:sp>
        </p:grpSp>
        <p:grpSp>
          <p:nvGrpSpPr>
            <p:cNvPr id="12" name="Gruppe 11"/>
            <p:cNvGrpSpPr/>
            <p:nvPr/>
          </p:nvGrpSpPr>
          <p:grpSpPr>
            <a:xfrm>
              <a:off x="3711374" y="1305582"/>
              <a:ext cx="1641813" cy="1420361"/>
              <a:chOff x="3333392" y="0"/>
              <a:chExt cx="1641813" cy="1420361"/>
            </a:xfrm>
          </p:grpSpPr>
          <p:sp>
            <p:nvSpPr>
              <p:cNvPr id="32" name="Sekskant 31"/>
              <p:cNvSpPr/>
              <p:nvPr/>
            </p:nvSpPr>
            <p:spPr>
              <a:xfrm>
                <a:off x="3333392" y="0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Sekskant 7"/>
              <p:cNvSpPr/>
              <p:nvPr/>
            </p:nvSpPr>
            <p:spPr>
              <a:xfrm>
                <a:off x="3605475" y="235384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2000" kern="1200" dirty="0" smtClean="0"/>
                  <a:t>CVD</a:t>
                </a:r>
                <a:endParaRPr lang="en-GB" sz="1300" kern="1200" dirty="0"/>
              </a:p>
            </p:txBody>
          </p:sp>
        </p:grpSp>
        <p:grpSp>
          <p:nvGrpSpPr>
            <p:cNvPr id="21" name="Gruppe 20"/>
            <p:cNvGrpSpPr/>
            <p:nvPr/>
          </p:nvGrpSpPr>
          <p:grpSpPr>
            <a:xfrm>
              <a:off x="2198651" y="2177244"/>
              <a:ext cx="1641813" cy="1420361"/>
              <a:chOff x="1820669" y="871662"/>
              <a:chExt cx="1641813" cy="1420361"/>
            </a:xfrm>
          </p:grpSpPr>
          <p:sp>
            <p:nvSpPr>
              <p:cNvPr id="22" name="Sekskant 21"/>
              <p:cNvSpPr/>
              <p:nvPr/>
            </p:nvSpPr>
            <p:spPr>
              <a:xfrm>
                <a:off x="1820669" y="871662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Sekskant 21"/>
              <p:cNvSpPr/>
              <p:nvPr/>
            </p:nvSpPr>
            <p:spPr>
              <a:xfrm>
                <a:off x="2092752" y="1107046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2000" kern="1200" dirty="0" err="1" smtClean="0"/>
                  <a:t>Kidney</a:t>
                </a:r>
                <a:r>
                  <a:rPr lang="nb-NO" sz="2000" kern="1200" dirty="0" smtClean="0"/>
                  <a:t> </a:t>
                </a:r>
                <a:r>
                  <a:rPr lang="nb-NO" sz="2000" kern="1200" dirty="0" err="1" smtClean="0"/>
                  <a:t>failure</a:t>
                </a:r>
                <a:endParaRPr lang="en-GB" sz="2000" kern="1200" dirty="0"/>
              </a:p>
            </p:txBody>
          </p:sp>
        </p:grpSp>
        <p:grpSp>
          <p:nvGrpSpPr>
            <p:cNvPr id="10" name="Gruppe 9"/>
            <p:cNvGrpSpPr/>
            <p:nvPr/>
          </p:nvGrpSpPr>
          <p:grpSpPr>
            <a:xfrm>
              <a:off x="3350534" y="2745743"/>
              <a:ext cx="2356037" cy="2005191"/>
              <a:chOff x="2972552" y="1440161"/>
              <a:chExt cx="2356037" cy="2005191"/>
            </a:xfrm>
          </p:grpSpPr>
          <p:sp>
            <p:nvSpPr>
              <p:cNvPr id="34" name="Sekskant 33"/>
              <p:cNvSpPr/>
              <p:nvPr/>
            </p:nvSpPr>
            <p:spPr>
              <a:xfrm>
                <a:off x="2972552" y="1440161"/>
                <a:ext cx="2356037" cy="200519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Sekskant 4"/>
              <p:cNvSpPr/>
              <p:nvPr/>
            </p:nvSpPr>
            <p:spPr>
              <a:xfrm>
                <a:off x="3359849" y="1769785"/>
                <a:ext cx="1581443" cy="134594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2000" kern="1200" dirty="0" err="1" smtClean="0"/>
                  <a:t>Complications</a:t>
                </a:r>
                <a:endParaRPr lang="en-GB" sz="1300" kern="1200" dirty="0"/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2198651" y="3897606"/>
              <a:ext cx="1641813" cy="1420361"/>
              <a:chOff x="1820669" y="2592024"/>
              <a:chExt cx="1641813" cy="1420361"/>
            </a:xfrm>
          </p:grpSpPr>
          <p:sp>
            <p:nvSpPr>
              <p:cNvPr id="24" name="Sekskant 23"/>
              <p:cNvSpPr/>
              <p:nvPr/>
            </p:nvSpPr>
            <p:spPr>
              <a:xfrm>
                <a:off x="1820669" y="2592024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Sekskant 19"/>
              <p:cNvSpPr/>
              <p:nvPr/>
            </p:nvSpPr>
            <p:spPr>
              <a:xfrm>
                <a:off x="2092752" y="2827408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20320" rIns="20320" bIns="2032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1600" kern="1200" dirty="0" err="1" smtClean="0"/>
                  <a:t>Retinopathy</a:t>
                </a:r>
                <a:endParaRPr lang="en-GB" sz="1600" kern="1200" dirty="0"/>
              </a:p>
            </p:txBody>
          </p:sp>
        </p:grpSp>
        <p:grpSp>
          <p:nvGrpSpPr>
            <p:cNvPr id="18" name="Gruppe 17"/>
            <p:cNvGrpSpPr/>
            <p:nvPr/>
          </p:nvGrpSpPr>
          <p:grpSpPr>
            <a:xfrm>
              <a:off x="3711374" y="4771223"/>
              <a:ext cx="1641813" cy="1420361"/>
              <a:chOff x="3333392" y="3465641"/>
              <a:chExt cx="1641813" cy="1420361"/>
            </a:xfrm>
          </p:grpSpPr>
          <p:sp>
            <p:nvSpPr>
              <p:cNvPr id="26" name="Sekskant 25"/>
              <p:cNvSpPr/>
              <p:nvPr/>
            </p:nvSpPr>
            <p:spPr>
              <a:xfrm>
                <a:off x="3333392" y="3465641"/>
                <a:ext cx="1641813" cy="1420361"/>
              </a:xfrm>
              <a:prstGeom prst="hexagon">
                <a:avLst>
                  <a:gd name="adj" fmla="val 28570"/>
                  <a:gd name="vf" fmla="val 11547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Sekskant 16"/>
              <p:cNvSpPr/>
              <p:nvPr/>
            </p:nvSpPr>
            <p:spPr>
              <a:xfrm>
                <a:off x="3605475" y="3701025"/>
                <a:ext cx="1097647" cy="9495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20320" rIns="20320" bIns="2032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nb-NO" sz="1600" kern="1200" dirty="0" err="1" smtClean="0"/>
                  <a:t>Neuropathy</a:t>
                </a:r>
                <a:endParaRPr lang="en-GB" sz="1700" kern="1200" dirty="0"/>
              </a:p>
            </p:txBody>
          </p:sp>
        </p:grpSp>
      </p:grpSp>
      <p:grpSp>
        <p:nvGrpSpPr>
          <p:cNvPr id="44" name="Gruppe 43"/>
          <p:cNvGrpSpPr/>
          <p:nvPr/>
        </p:nvGrpSpPr>
        <p:grpSpPr>
          <a:xfrm>
            <a:off x="1259632" y="378756"/>
            <a:ext cx="6684728" cy="6267488"/>
            <a:chOff x="982501" y="44623"/>
            <a:chExt cx="6684728" cy="6267488"/>
          </a:xfrm>
        </p:grpSpPr>
        <p:grpSp>
          <p:nvGrpSpPr>
            <p:cNvPr id="45" name="Gruppe 44"/>
            <p:cNvGrpSpPr/>
            <p:nvPr/>
          </p:nvGrpSpPr>
          <p:grpSpPr>
            <a:xfrm>
              <a:off x="982501" y="44623"/>
              <a:ext cx="6684728" cy="6267488"/>
              <a:chOff x="982501" y="44623"/>
              <a:chExt cx="6684728" cy="6267488"/>
            </a:xfrm>
          </p:grpSpPr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2501" y="44623"/>
                <a:ext cx="6308756" cy="5930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" name="Rektangel 47"/>
              <p:cNvSpPr/>
              <p:nvPr/>
            </p:nvSpPr>
            <p:spPr>
              <a:xfrm>
                <a:off x="6731125" y="5448015"/>
                <a:ext cx="936104" cy="86409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6" name="Rektangel 45"/>
            <p:cNvSpPr/>
            <p:nvPr/>
          </p:nvSpPr>
          <p:spPr>
            <a:xfrm>
              <a:off x="3383868" y="1645822"/>
              <a:ext cx="2664296" cy="576064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835696" y="661801"/>
            <a:ext cx="5928644" cy="5871607"/>
            <a:chOff x="1907704" y="758777"/>
            <a:chExt cx="5580620" cy="5580620"/>
          </a:xfrm>
        </p:grpSpPr>
        <p:sp>
          <p:nvSpPr>
            <p:cNvPr id="50" name="Ellipse 49"/>
            <p:cNvSpPr/>
            <p:nvPr/>
          </p:nvSpPr>
          <p:spPr>
            <a:xfrm>
              <a:off x="1907704" y="758777"/>
              <a:ext cx="5580620" cy="5580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Ellipse 4"/>
            <p:cNvSpPr/>
            <p:nvPr/>
          </p:nvSpPr>
          <p:spPr>
            <a:xfrm>
              <a:off x="2339752" y="2153932"/>
              <a:ext cx="4752528" cy="2790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8920" tIns="248920" rIns="248920" bIns="248920" numCol="1" spcCol="1270" anchor="ctr" anchorCtr="0">
              <a:noAutofit/>
            </a:bodyPr>
            <a:lstStyle/>
            <a:p>
              <a:pPr lvl="0" algn="ctr" defTabSz="1555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4400" b="1" kern="1200" dirty="0" smtClean="0"/>
                <a:t>More </a:t>
              </a:r>
              <a:r>
                <a:rPr lang="nb-NO" sz="4400" b="1" kern="1200" dirty="0" err="1" smtClean="0"/>
                <a:t>than</a:t>
              </a:r>
              <a:endParaRPr lang="nb-NO" sz="4400" b="1" dirty="0"/>
            </a:p>
            <a:p>
              <a:pPr lvl="0" algn="ctr" defTabSz="1555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4400" b="1" kern="1200" dirty="0" smtClean="0"/>
                <a:t>5 million </a:t>
              </a:r>
              <a:r>
                <a:rPr lang="nb-NO" sz="4400" b="1" kern="1200" dirty="0" err="1" smtClean="0"/>
                <a:t>deaths</a:t>
              </a:r>
              <a:r>
                <a:rPr lang="nb-NO" sz="4400" b="1" kern="1200" dirty="0" smtClean="0"/>
                <a:t> per </a:t>
              </a:r>
              <a:r>
                <a:rPr lang="nb-NO" sz="4400" b="1" kern="1200" dirty="0" err="1" smtClean="0"/>
                <a:t>year</a:t>
              </a:r>
              <a:endParaRPr lang="en-GB" sz="4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785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977" y="836712"/>
            <a:ext cx="5102046" cy="504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2411760" y="1268760"/>
            <a:ext cx="4320480" cy="43204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kstSylinder 3"/>
          <p:cNvSpPr txBox="1"/>
          <p:nvPr/>
        </p:nvSpPr>
        <p:spPr>
          <a:xfrm>
            <a:off x="3131840" y="2132856"/>
            <a:ext cx="2880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>
                <a:solidFill>
                  <a:schemeClr val="bg1"/>
                </a:solidFill>
              </a:rPr>
              <a:t>678 billion USD </a:t>
            </a:r>
            <a:r>
              <a:rPr lang="nb-NO" sz="3200" dirty="0" err="1" smtClean="0">
                <a:solidFill>
                  <a:schemeClr val="bg1"/>
                </a:solidFill>
              </a:rPr>
              <a:t>will</a:t>
            </a:r>
            <a:r>
              <a:rPr lang="nb-NO" sz="3200" dirty="0" smtClean="0">
                <a:solidFill>
                  <a:schemeClr val="bg1"/>
                </a:solidFill>
              </a:rPr>
              <a:t> be spent </a:t>
            </a:r>
            <a:r>
              <a:rPr lang="nb-NO" sz="3200" dirty="0" err="1" smtClean="0">
                <a:solidFill>
                  <a:schemeClr val="bg1"/>
                </a:solidFill>
              </a:rPr>
              <a:t>on</a:t>
            </a:r>
            <a:r>
              <a:rPr lang="nb-NO" sz="3200" dirty="0" smtClean="0">
                <a:solidFill>
                  <a:schemeClr val="bg1"/>
                </a:solidFill>
              </a:rPr>
              <a:t> diabetes </a:t>
            </a:r>
            <a:r>
              <a:rPr lang="nb-NO" sz="3200" dirty="0" err="1" smtClean="0">
                <a:solidFill>
                  <a:schemeClr val="bg1"/>
                </a:solidFill>
              </a:rPr>
              <a:t>related</a:t>
            </a:r>
            <a:r>
              <a:rPr lang="nb-NO" sz="3200" dirty="0" smtClean="0">
                <a:solidFill>
                  <a:schemeClr val="bg1"/>
                </a:solidFill>
              </a:rPr>
              <a:t> </a:t>
            </a:r>
            <a:r>
              <a:rPr lang="nb-NO" sz="3200" dirty="0" err="1" smtClean="0">
                <a:solidFill>
                  <a:schemeClr val="bg1"/>
                </a:solidFill>
              </a:rPr>
              <a:t>health</a:t>
            </a:r>
            <a:r>
              <a:rPr lang="nb-NO" sz="3200" dirty="0" smtClean="0">
                <a:solidFill>
                  <a:schemeClr val="bg1"/>
                </a:solidFill>
              </a:rPr>
              <a:t> </a:t>
            </a:r>
            <a:r>
              <a:rPr lang="nb-NO" sz="3200" dirty="0" err="1" smtClean="0">
                <a:solidFill>
                  <a:schemeClr val="bg1"/>
                </a:solidFill>
              </a:rPr>
              <a:t>care</a:t>
            </a:r>
            <a:r>
              <a:rPr lang="nb-NO" sz="3200" dirty="0" smtClean="0">
                <a:solidFill>
                  <a:schemeClr val="bg1"/>
                </a:solidFill>
              </a:rPr>
              <a:t> by 2035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119</Words>
  <Application>Microsoft Office PowerPoint</Application>
  <PresentationFormat>Skjermfremvisning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The Global Burden of Diabetes</vt:lpstr>
      <vt:lpstr>What is diabetes?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In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Burden of Diabetes</dc:title>
  <dc:creator>Naeem</dc:creator>
  <cp:lastModifiedBy>Naeem</cp:lastModifiedBy>
  <cp:revision>22</cp:revision>
  <dcterms:created xsi:type="dcterms:W3CDTF">2014-09-17T14:55:14Z</dcterms:created>
  <dcterms:modified xsi:type="dcterms:W3CDTF">2014-09-27T12:59:52Z</dcterms:modified>
</cp:coreProperties>
</file>