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58" r:id="rId4"/>
    <p:sldId id="259" r:id="rId5"/>
    <p:sldId id="279" r:id="rId6"/>
    <p:sldId id="282" r:id="rId7"/>
    <p:sldId id="280" r:id="rId8"/>
    <p:sldId id="281" r:id="rId9"/>
    <p:sldId id="263" r:id="rId10"/>
    <p:sldId id="264" r:id="rId11"/>
    <p:sldId id="265"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E8549-154E-4A52-B159-49B700F1C958}" type="datetimeFigureOut">
              <a:rPr lang="nb-NO" smtClean="0"/>
              <a:t>16.09.2014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4EC28-CA6F-40C1-82D1-2ACDA2F20755}" type="slidenum">
              <a:rPr lang="nb-NO" smtClean="0"/>
              <a:t>‹#›</a:t>
            </a:fld>
            <a:endParaRPr lang="nb-NO"/>
          </a:p>
        </p:txBody>
      </p:sp>
    </p:spTree>
    <p:extLst>
      <p:ext uri="{BB962C8B-B14F-4D97-AF65-F5344CB8AC3E}">
        <p14:creationId xmlns:p14="http://schemas.microsoft.com/office/powerpoint/2010/main" val="396300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am </a:t>
            </a:r>
            <a:r>
              <a:rPr lang="nb-NO" dirty="0" err="1" smtClean="0"/>
              <a:t>going</a:t>
            </a:r>
            <a:r>
              <a:rPr lang="nb-NO" dirty="0" smtClean="0"/>
              <a:t> to </a:t>
            </a:r>
            <a:r>
              <a:rPr lang="nb-NO" dirty="0" err="1" smtClean="0"/>
              <a:t>say</a:t>
            </a:r>
            <a:r>
              <a:rPr lang="nb-NO" dirty="0" smtClean="0"/>
              <a:t> </a:t>
            </a:r>
            <a:r>
              <a:rPr lang="nb-NO" dirty="0" err="1" smtClean="0"/>
              <a:t>something</a:t>
            </a:r>
            <a:r>
              <a:rPr lang="nb-NO" dirty="0" smtClean="0"/>
              <a:t> </a:t>
            </a:r>
            <a:r>
              <a:rPr lang="nb-NO" dirty="0" err="1" smtClean="0"/>
              <a:t>about</a:t>
            </a:r>
            <a:r>
              <a:rPr lang="nb-NO" dirty="0" smtClean="0"/>
              <a:t> </a:t>
            </a:r>
            <a:r>
              <a:rPr lang="nb-NO" dirty="0" err="1" smtClean="0"/>
              <a:t>the</a:t>
            </a:r>
            <a:r>
              <a:rPr lang="nb-NO" dirty="0" smtClean="0"/>
              <a:t> </a:t>
            </a:r>
            <a:r>
              <a:rPr lang="nb-NO" dirty="0" err="1" smtClean="0"/>
              <a:t>orthopedic</a:t>
            </a:r>
            <a:r>
              <a:rPr lang="nb-NO" dirty="0" smtClean="0"/>
              <a:t> </a:t>
            </a:r>
            <a:r>
              <a:rPr lang="nb-NO" dirty="0" err="1" smtClean="0"/>
              <a:t>appliances</a:t>
            </a:r>
            <a:r>
              <a:rPr lang="nb-NO" dirty="0" smtClean="0"/>
              <a:t> </a:t>
            </a:r>
            <a:r>
              <a:rPr lang="nb-NO" dirty="0" err="1" smtClean="0"/>
              <a:t>that</a:t>
            </a:r>
            <a:r>
              <a:rPr lang="nb-NO" dirty="0" smtClean="0"/>
              <a:t> </a:t>
            </a:r>
            <a:r>
              <a:rPr lang="nb-NO" dirty="0" err="1" smtClean="0"/>
              <a:t>we</a:t>
            </a:r>
            <a:r>
              <a:rPr lang="nb-NO" dirty="0" smtClean="0"/>
              <a:t> </a:t>
            </a:r>
            <a:r>
              <a:rPr lang="nb-NO" dirty="0" err="1" smtClean="0"/>
              <a:t>provide</a:t>
            </a:r>
            <a:r>
              <a:rPr lang="nb-NO" dirty="0" smtClean="0"/>
              <a:t> for </a:t>
            </a:r>
            <a:r>
              <a:rPr lang="nb-NO" dirty="0" err="1" smtClean="0"/>
              <a:t>this</a:t>
            </a:r>
            <a:r>
              <a:rPr lang="nb-NO" baseline="0" dirty="0" smtClean="0"/>
              <a:t> </a:t>
            </a:r>
            <a:r>
              <a:rPr lang="nb-NO" baseline="0" dirty="0" err="1" smtClean="0"/>
              <a:t>group</a:t>
            </a:r>
            <a:r>
              <a:rPr lang="nb-NO" baseline="0" dirty="0" smtClean="0"/>
              <a:t> </a:t>
            </a:r>
            <a:r>
              <a:rPr lang="nb-NO" baseline="0" dirty="0" err="1" smtClean="0"/>
              <a:t>of</a:t>
            </a:r>
            <a:r>
              <a:rPr lang="nb-NO" baseline="0" dirty="0" smtClean="0"/>
              <a:t> </a:t>
            </a:r>
            <a:r>
              <a:rPr lang="nb-NO" baseline="0" dirty="0" err="1" smtClean="0"/>
              <a:t>patients</a:t>
            </a:r>
            <a:r>
              <a:rPr lang="nb-NO" baseline="0" dirty="0" smtClean="0"/>
              <a:t>. I have </a:t>
            </a:r>
            <a:r>
              <a:rPr lang="nb-NO" baseline="0" dirty="0" err="1" smtClean="0"/>
              <a:t>divided</a:t>
            </a:r>
            <a:r>
              <a:rPr lang="nb-NO" baseline="0" dirty="0" smtClean="0"/>
              <a:t> it in </a:t>
            </a:r>
            <a:r>
              <a:rPr lang="nb-NO" baseline="0" dirty="0" err="1" smtClean="0"/>
              <a:t>three</a:t>
            </a:r>
            <a:r>
              <a:rPr lang="nb-NO" baseline="0" dirty="0" smtClean="0"/>
              <a:t> </a:t>
            </a:r>
            <a:r>
              <a:rPr lang="nb-NO" baseline="0" dirty="0" err="1" smtClean="0"/>
              <a:t>groups</a:t>
            </a:r>
            <a:r>
              <a:rPr lang="nb-NO" baseline="0" dirty="0" smtClean="0"/>
              <a:t>: </a:t>
            </a:r>
            <a:r>
              <a:rPr lang="nb-NO" baseline="0" dirty="0" err="1" smtClean="0"/>
              <a:t>Insoles</a:t>
            </a:r>
            <a:r>
              <a:rPr lang="nb-NO" baseline="0" dirty="0" smtClean="0"/>
              <a:t>, </a:t>
            </a:r>
            <a:r>
              <a:rPr lang="nb-NO" baseline="0" dirty="0" err="1" smtClean="0"/>
              <a:t>Shoes</a:t>
            </a:r>
            <a:r>
              <a:rPr lang="nb-NO" baseline="0" dirty="0" smtClean="0"/>
              <a:t> and </a:t>
            </a:r>
            <a:r>
              <a:rPr lang="nb-NO" baseline="0" dirty="0" err="1" smtClean="0"/>
              <a:t>Orthotics</a:t>
            </a:r>
            <a:r>
              <a:rPr lang="nb-NO" baseline="0" dirty="0" smtClean="0"/>
              <a:t> – </a:t>
            </a:r>
            <a:r>
              <a:rPr lang="nb-NO" baseline="0" dirty="0" err="1" smtClean="0"/>
              <a:t>other</a:t>
            </a:r>
            <a:r>
              <a:rPr lang="nb-NO" baseline="0" dirty="0" smtClean="0"/>
              <a:t> </a:t>
            </a:r>
            <a:r>
              <a:rPr lang="nb-NO" baseline="0" dirty="0" err="1" smtClean="0"/>
              <a:t>orthoses</a:t>
            </a:r>
            <a:r>
              <a:rPr lang="nb-NO" baseline="0" dirty="0" smtClean="0"/>
              <a:t> </a:t>
            </a:r>
            <a:r>
              <a:rPr lang="nb-NO" baseline="0" dirty="0" err="1" smtClean="0"/>
              <a:t>than</a:t>
            </a:r>
            <a:r>
              <a:rPr lang="nb-NO" baseline="0" dirty="0" smtClean="0"/>
              <a:t> </a:t>
            </a:r>
            <a:r>
              <a:rPr lang="nb-NO" baseline="0" dirty="0" err="1" smtClean="0"/>
              <a:t>insoles</a:t>
            </a:r>
            <a:endParaRPr lang="nb-NO" dirty="0"/>
          </a:p>
        </p:txBody>
      </p:sp>
      <p:sp>
        <p:nvSpPr>
          <p:cNvPr id="4" name="Plassholder for lysbildenummer 3"/>
          <p:cNvSpPr>
            <a:spLocks noGrp="1"/>
          </p:cNvSpPr>
          <p:nvPr>
            <p:ph type="sldNum" sz="quarter" idx="10"/>
          </p:nvPr>
        </p:nvSpPr>
        <p:spPr/>
        <p:txBody>
          <a:bodyPr/>
          <a:lstStyle/>
          <a:p>
            <a:fld id="{D604EC28-CA6F-40C1-82D1-2ACDA2F20755}" type="slidenum">
              <a:rPr lang="nb-NO" smtClean="0"/>
              <a:t>1</a:t>
            </a:fld>
            <a:endParaRPr lang="nb-NO"/>
          </a:p>
        </p:txBody>
      </p:sp>
    </p:spTree>
    <p:extLst>
      <p:ext uri="{BB962C8B-B14F-4D97-AF65-F5344CB8AC3E}">
        <p14:creationId xmlns:p14="http://schemas.microsoft.com/office/powerpoint/2010/main" val="245012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am in </a:t>
            </a:r>
            <a:r>
              <a:rPr lang="nb-NO" dirty="0" err="1" smtClean="0"/>
              <a:t>the</a:t>
            </a:r>
            <a:r>
              <a:rPr lang="nb-NO" dirty="0" smtClean="0"/>
              <a:t> </a:t>
            </a:r>
            <a:r>
              <a:rPr lang="nb-NO" dirty="0" err="1" smtClean="0"/>
              <a:t>foot</a:t>
            </a:r>
            <a:r>
              <a:rPr lang="nb-NO" dirty="0" smtClean="0"/>
              <a:t> </a:t>
            </a:r>
            <a:r>
              <a:rPr lang="nb-NO" dirty="0" err="1" smtClean="0"/>
              <a:t>clinic</a:t>
            </a:r>
            <a:r>
              <a:rPr lang="nb-NO" dirty="0" smtClean="0"/>
              <a:t> </a:t>
            </a:r>
            <a:r>
              <a:rPr lang="nb-NO" dirty="0" err="1" smtClean="0"/>
              <a:t>every</a:t>
            </a:r>
            <a:r>
              <a:rPr lang="nb-NO" dirty="0" smtClean="0"/>
              <a:t> </a:t>
            </a:r>
            <a:r>
              <a:rPr lang="nb-NO" dirty="0" err="1" smtClean="0"/>
              <a:t>Monday</a:t>
            </a:r>
            <a:r>
              <a:rPr lang="nb-NO" dirty="0" smtClean="0"/>
              <a:t>. This is </a:t>
            </a:r>
            <a:r>
              <a:rPr lang="nb-NO" dirty="0" err="1" smtClean="0"/>
              <a:t>where</a:t>
            </a:r>
            <a:r>
              <a:rPr lang="nb-NO" dirty="0" smtClean="0"/>
              <a:t> I </a:t>
            </a:r>
            <a:r>
              <a:rPr lang="nb-NO" dirty="0" err="1" smtClean="0"/>
              <a:t>work</a:t>
            </a:r>
            <a:r>
              <a:rPr lang="nb-NO" baseline="0" dirty="0" smtClean="0"/>
              <a:t> </a:t>
            </a:r>
            <a:r>
              <a:rPr lang="nb-NO" baseline="0" dirty="0" err="1" smtClean="0"/>
              <a:t>the</a:t>
            </a:r>
            <a:r>
              <a:rPr lang="nb-NO" baseline="0" dirty="0" smtClean="0"/>
              <a:t> rest </a:t>
            </a:r>
            <a:r>
              <a:rPr lang="nb-NO" baseline="0" dirty="0" err="1" smtClean="0"/>
              <a:t>of</a:t>
            </a:r>
            <a:r>
              <a:rPr lang="nb-NO" baseline="0" dirty="0" smtClean="0"/>
              <a:t> </a:t>
            </a:r>
            <a:r>
              <a:rPr lang="nb-NO" baseline="0" dirty="0" err="1" smtClean="0"/>
              <a:t>the</a:t>
            </a:r>
            <a:r>
              <a:rPr lang="nb-NO" baseline="0" dirty="0" smtClean="0"/>
              <a:t> time and </a:t>
            </a:r>
            <a:r>
              <a:rPr lang="nb-NO" baseline="0" dirty="0" err="1" smtClean="0"/>
              <a:t>where</a:t>
            </a:r>
            <a:r>
              <a:rPr lang="nb-NO" baseline="0" dirty="0" smtClean="0"/>
              <a:t> </a:t>
            </a:r>
            <a:r>
              <a:rPr lang="nb-NO" baseline="0" dirty="0" err="1" smtClean="0"/>
              <a:t>we</a:t>
            </a:r>
            <a:r>
              <a:rPr lang="nb-NO" baseline="0" dirty="0" smtClean="0"/>
              <a:t> have </a:t>
            </a:r>
            <a:r>
              <a:rPr lang="nb-NO" baseline="0" dirty="0" err="1" smtClean="0"/>
              <a:t>the</a:t>
            </a:r>
            <a:r>
              <a:rPr lang="nb-NO" baseline="0" dirty="0" smtClean="0"/>
              <a:t> </a:t>
            </a:r>
            <a:r>
              <a:rPr lang="nb-NO" baseline="0" dirty="0" err="1" smtClean="0"/>
              <a:t>production</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D604EC28-CA6F-40C1-82D1-2ACDA2F20755}" type="slidenum">
              <a:rPr lang="nb-NO" smtClean="0"/>
              <a:t>2</a:t>
            </a:fld>
            <a:endParaRPr lang="nb-NO"/>
          </a:p>
        </p:txBody>
      </p:sp>
    </p:spTree>
    <p:extLst>
      <p:ext uri="{BB962C8B-B14F-4D97-AF65-F5344CB8AC3E}">
        <p14:creationId xmlns:p14="http://schemas.microsoft.com/office/powerpoint/2010/main" val="131680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r>
              <a:rPr lang="nb-NO" smtClean="0"/>
              <a:t>18.09.2014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105357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r>
              <a:rPr lang="nb-NO" smtClean="0"/>
              <a:t>18.09.2014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385537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r>
              <a:rPr lang="nb-NO" smtClean="0"/>
              <a:t>18.09.2014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317479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tel og innhold over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8229600"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3938588"/>
            <a:ext cx="8229600"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245225"/>
            <a:ext cx="2133600" cy="476250"/>
          </a:xfrm>
        </p:spPr>
        <p:txBody>
          <a:bodyPr/>
          <a:lstStyle>
            <a:lvl1pPr>
              <a:defRPr/>
            </a:lvl1pPr>
          </a:lstStyle>
          <a:p>
            <a:r>
              <a:rPr lang="nb-NO" altLang="nb-NO" smtClean="0"/>
              <a:t>18.09.2014</a:t>
            </a:r>
            <a:endParaRPr lang="en-US" altLang="nb-NO"/>
          </a:p>
        </p:txBody>
      </p:sp>
      <p:sp>
        <p:nvSpPr>
          <p:cNvPr id="6" name="Plassholder for bunntekst 5"/>
          <p:cNvSpPr>
            <a:spLocks noGrp="1"/>
          </p:cNvSpPr>
          <p:nvPr>
            <p:ph type="ftr" sz="quarter" idx="11"/>
          </p:nvPr>
        </p:nvSpPr>
        <p:spPr>
          <a:xfrm>
            <a:off x="3124200" y="6245225"/>
            <a:ext cx="2895600" cy="476250"/>
          </a:xfrm>
        </p:spPr>
        <p:txBody>
          <a:bodyPr/>
          <a:lstStyle>
            <a:lvl1pPr>
              <a:defRPr/>
            </a:lvl1pPr>
          </a:lstStyle>
          <a:p>
            <a:endParaRPr lang="en-US" altLang="nb-NO"/>
          </a:p>
        </p:txBody>
      </p:sp>
      <p:sp>
        <p:nvSpPr>
          <p:cNvPr id="7" name="Plassholder for lysbildenummer 6"/>
          <p:cNvSpPr>
            <a:spLocks noGrp="1"/>
          </p:cNvSpPr>
          <p:nvPr>
            <p:ph type="sldNum" sz="quarter" idx="12"/>
          </p:nvPr>
        </p:nvSpPr>
        <p:spPr>
          <a:xfrm>
            <a:off x="6553200" y="6245225"/>
            <a:ext cx="2133600" cy="476250"/>
          </a:xfrm>
        </p:spPr>
        <p:txBody>
          <a:bodyPr/>
          <a:lstStyle>
            <a:lvl1pPr>
              <a:defRPr/>
            </a:lvl1pPr>
          </a:lstStyle>
          <a:p>
            <a:fld id="{744CE4CF-CC2F-43CC-B461-77E7EF380842}" type="slidenum">
              <a:rPr lang="en-US" altLang="nb-NO"/>
              <a:pPr/>
              <a:t>‹#›</a:t>
            </a:fld>
            <a:endParaRPr lang="en-US" altLang="nb-NO"/>
          </a:p>
        </p:txBody>
      </p:sp>
    </p:spTree>
    <p:extLst>
      <p:ext uri="{BB962C8B-B14F-4D97-AF65-F5344CB8AC3E}">
        <p14:creationId xmlns:p14="http://schemas.microsoft.com/office/powerpoint/2010/main" val="58822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1600200"/>
            <a:ext cx="4038600"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3938588"/>
            <a:ext cx="4038600"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dato 5"/>
          <p:cNvSpPr>
            <a:spLocks noGrp="1"/>
          </p:cNvSpPr>
          <p:nvPr>
            <p:ph type="dt" sz="half" idx="10"/>
          </p:nvPr>
        </p:nvSpPr>
        <p:spPr>
          <a:xfrm>
            <a:off x="457200" y="6245225"/>
            <a:ext cx="2133600" cy="476250"/>
          </a:xfrm>
        </p:spPr>
        <p:txBody>
          <a:bodyPr/>
          <a:lstStyle>
            <a:lvl1pPr>
              <a:defRPr/>
            </a:lvl1pPr>
          </a:lstStyle>
          <a:p>
            <a:r>
              <a:rPr lang="nb-NO" altLang="nb-NO" smtClean="0"/>
              <a:t>18.09.2014</a:t>
            </a:r>
            <a:endParaRPr lang="en-US" altLang="nb-NO"/>
          </a:p>
        </p:txBody>
      </p:sp>
      <p:sp>
        <p:nvSpPr>
          <p:cNvPr id="7" name="Plassholder for bunntekst 6"/>
          <p:cNvSpPr>
            <a:spLocks noGrp="1"/>
          </p:cNvSpPr>
          <p:nvPr>
            <p:ph type="ftr" sz="quarter" idx="11"/>
          </p:nvPr>
        </p:nvSpPr>
        <p:spPr>
          <a:xfrm>
            <a:off x="3124200" y="6245225"/>
            <a:ext cx="2895600" cy="476250"/>
          </a:xfrm>
        </p:spPr>
        <p:txBody>
          <a:bodyPr/>
          <a:lstStyle>
            <a:lvl1pPr>
              <a:defRPr/>
            </a:lvl1pPr>
          </a:lstStyle>
          <a:p>
            <a:endParaRPr lang="en-US" altLang="nb-NO"/>
          </a:p>
        </p:txBody>
      </p:sp>
      <p:sp>
        <p:nvSpPr>
          <p:cNvPr id="8" name="Plassholder for lysbildenummer 7"/>
          <p:cNvSpPr>
            <a:spLocks noGrp="1"/>
          </p:cNvSpPr>
          <p:nvPr>
            <p:ph type="sldNum" sz="quarter" idx="12"/>
          </p:nvPr>
        </p:nvSpPr>
        <p:spPr>
          <a:xfrm>
            <a:off x="6553200" y="6245225"/>
            <a:ext cx="2133600" cy="476250"/>
          </a:xfrm>
        </p:spPr>
        <p:txBody>
          <a:bodyPr/>
          <a:lstStyle>
            <a:lvl1pPr>
              <a:defRPr/>
            </a:lvl1pPr>
          </a:lstStyle>
          <a:p>
            <a:fld id="{7034CAC5-FA81-4784-9EF3-E9D3B7D0DB24}" type="slidenum">
              <a:rPr lang="en-US" altLang="nb-NO"/>
              <a:pPr/>
              <a:t>‹#›</a:t>
            </a:fld>
            <a:endParaRPr lang="en-US" altLang="nb-NO"/>
          </a:p>
        </p:txBody>
      </p:sp>
    </p:spTree>
    <p:extLst>
      <p:ext uri="{BB962C8B-B14F-4D97-AF65-F5344CB8AC3E}">
        <p14:creationId xmlns:p14="http://schemas.microsoft.com/office/powerpoint/2010/main" val="1102852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457200" y="274638"/>
            <a:ext cx="8229600" cy="585152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Plassholder for dato 2"/>
          <p:cNvSpPr>
            <a:spLocks noGrp="1"/>
          </p:cNvSpPr>
          <p:nvPr>
            <p:ph type="dt" sz="half" idx="10"/>
          </p:nvPr>
        </p:nvSpPr>
        <p:spPr>
          <a:xfrm>
            <a:off x="457200" y="6245225"/>
            <a:ext cx="2133600" cy="476250"/>
          </a:xfrm>
        </p:spPr>
        <p:txBody>
          <a:bodyPr/>
          <a:lstStyle>
            <a:lvl1pPr>
              <a:defRPr/>
            </a:lvl1pPr>
          </a:lstStyle>
          <a:p>
            <a:r>
              <a:rPr lang="nb-NO" altLang="nb-NO" smtClean="0"/>
              <a:t>18.09.2014</a:t>
            </a:r>
            <a:endParaRPr lang="en-US" altLang="nb-NO"/>
          </a:p>
        </p:txBody>
      </p:sp>
      <p:sp>
        <p:nvSpPr>
          <p:cNvPr id="4" name="Plassholder for bunntekst 3"/>
          <p:cNvSpPr>
            <a:spLocks noGrp="1"/>
          </p:cNvSpPr>
          <p:nvPr>
            <p:ph type="ftr" sz="quarter" idx="11"/>
          </p:nvPr>
        </p:nvSpPr>
        <p:spPr>
          <a:xfrm>
            <a:off x="3124200" y="6245225"/>
            <a:ext cx="2895600" cy="476250"/>
          </a:xfrm>
        </p:spPr>
        <p:txBody>
          <a:bodyPr/>
          <a:lstStyle>
            <a:lvl1pPr>
              <a:defRPr/>
            </a:lvl1pPr>
          </a:lstStyle>
          <a:p>
            <a:endParaRPr lang="en-US" altLang="nb-NO"/>
          </a:p>
        </p:txBody>
      </p:sp>
      <p:sp>
        <p:nvSpPr>
          <p:cNvPr id="5" name="Plassholder for lysbildenummer 4"/>
          <p:cNvSpPr>
            <a:spLocks noGrp="1"/>
          </p:cNvSpPr>
          <p:nvPr>
            <p:ph type="sldNum" sz="quarter" idx="12"/>
          </p:nvPr>
        </p:nvSpPr>
        <p:spPr>
          <a:xfrm>
            <a:off x="6553200" y="6245225"/>
            <a:ext cx="2133600" cy="476250"/>
          </a:xfrm>
        </p:spPr>
        <p:txBody>
          <a:bodyPr/>
          <a:lstStyle>
            <a:lvl1pPr>
              <a:defRPr/>
            </a:lvl1pPr>
          </a:lstStyle>
          <a:p>
            <a:fld id="{285AD0F4-0C0B-4D87-902A-7D051284F59C}" type="slidenum">
              <a:rPr lang="en-US" altLang="nb-NO"/>
              <a:pPr/>
              <a:t>‹#›</a:t>
            </a:fld>
            <a:endParaRPr lang="en-US" altLang="nb-NO"/>
          </a:p>
        </p:txBody>
      </p:sp>
    </p:spTree>
    <p:extLst>
      <p:ext uri="{BB962C8B-B14F-4D97-AF65-F5344CB8AC3E}">
        <p14:creationId xmlns:p14="http://schemas.microsoft.com/office/powerpoint/2010/main" val="384573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245225"/>
            <a:ext cx="2133600" cy="476250"/>
          </a:xfrm>
        </p:spPr>
        <p:txBody>
          <a:bodyPr/>
          <a:lstStyle>
            <a:lvl1pPr>
              <a:defRPr/>
            </a:lvl1pPr>
          </a:lstStyle>
          <a:p>
            <a:r>
              <a:rPr lang="nb-NO" altLang="nb-NO" smtClean="0"/>
              <a:t>18.09.2014</a:t>
            </a:r>
            <a:endParaRPr lang="en-US" altLang="nb-NO"/>
          </a:p>
        </p:txBody>
      </p:sp>
      <p:sp>
        <p:nvSpPr>
          <p:cNvPr id="6" name="Plassholder for bunntekst 5"/>
          <p:cNvSpPr>
            <a:spLocks noGrp="1"/>
          </p:cNvSpPr>
          <p:nvPr>
            <p:ph type="ftr" sz="quarter" idx="11"/>
          </p:nvPr>
        </p:nvSpPr>
        <p:spPr>
          <a:xfrm>
            <a:off x="3124200" y="6245225"/>
            <a:ext cx="2895600" cy="476250"/>
          </a:xfrm>
        </p:spPr>
        <p:txBody>
          <a:bodyPr/>
          <a:lstStyle>
            <a:lvl1pPr>
              <a:defRPr/>
            </a:lvl1pPr>
          </a:lstStyle>
          <a:p>
            <a:endParaRPr lang="en-US" altLang="nb-NO"/>
          </a:p>
        </p:txBody>
      </p:sp>
      <p:sp>
        <p:nvSpPr>
          <p:cNvPr id="7" name="Plassholder for lysbildenummer 6"/>
          <p:cNvSpPr>
            <a:spLocks noGrp="1"/>
          </p:cNvSpPr>
          <p:nvPr>
            <p:ph type="sldNum" sz="quarter" idx="12"/>
          </p:nvPr>
        </p:nvSpPr>
        <p:spPr>
          <a:xfrm>
            <a:off x="6553200" y="6245225"/>
            <a:ext cx="2133600" cy="476250"/>
          </a:xfrm>
        </p:spPr>
        <p:txBody>
          <a:bodyPr/>
          <a:lstStyle>
            <a:lvl1pPr>
              <a:defRPr/>
            </a:lvl1pPr>
          </a:lstStyle>
          <a:p>
            <a:fld id="{CB87C1BF-E1F4-4E96-BE68-4664EFFD412B}" type="slidenum">
              <a:rPr lang="en-US" altLang="nb-NO"/>
              <a:pPr/>
              <a:t>‹#›</a:t>
            </a:fld>
            <a:endParaRPr lang="en-US" altLang="nb-NO"/>
          </a:p>
        </p:txBody>
      </p:sp>
    </p:spTree>
    <p:extLst>
      <p:ext uri="{BB962C8B-B14F-4D97-AF65-F5344CB8AC3E}">
        <p14:creationId xmlns:p14="http://schemas.microsoft.com/office/powerpoint/2010/main" val="62817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r>
              <a:rPr lang="nb-NO" smtClean="0"/>
              <a:t>18.09.2014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117785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r>
              <a:rPr lang="nb-NO" smtClean="0"/>
              <a:t>18.09.2014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111670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r>
              <a:rPr lang="nb-NO" smtClean="0"/>
              <a:t>18.09.2014</a:t>
            </a:r>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130445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r>
              <a:rPr lang="nb-NO" smtClean="0"/>
              <a:t>18.09.2014</a:t>
            </a:r>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176333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r>
              <a:rPr lang="nb-NO" smtClean="0"/>
              <a:t>18.09.2014</a:t>
            </a: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38835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smtClean="0"/>
              <a:t>18.09.2014</a:t>
            </a:r>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394062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r>
              <a:rPr lang="nb-NO" smtClean="0"/>
              <a:t>18.09.2014</a:t>
            </a:r>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255267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r>
              <a:rPr lang="nb-NO" smtClean="0"/>
              <a:t>18.09.2014</a:t>
            </a:r>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9A69044-D641-4E01-AB10-E6B5807B455F}" type="slidenum">
              <a:rPr lang="nb-NO" smtClean="0"/>
              <a:t>‹#›</a:t>
            </a:fld>
            <a:endParaRPr lang="nb-NO"/>
          </a:p>
        </p:txBody>
      </p:sp>
    </p:spTree>
    <p:extLst>
      <p:ext uri="{BB962C8B-B14F-4D97-AF65-F5344CB8AC3E}">
        <p14:creationId xmlns:p14="http://schemas.microsoft.com/office/powerpoint/2010/main" val="369502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b-NO" smtClean="0"/>
              <a:t>18.09.2014</a:t>
            </a:r>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69044-D641-4E01-AB10-E6B5807B455F}" type="slidenum">
              <a:rPr lang="nb-NO" smtClean="0"/>
              <a:t>‹#›</a:t>
            </a:fld>
            <a:endParaRPr lang="nb-NO"/>
          </a:p>
        </p:txBody>
      </p:sp>
    </p:spTree>
    <p:extLst>
      <p:ext uri="{BB962C8B-B14F-4D97-AF65-F5344CB8AC3E}">
        <p14:creationId xmlns:p14="http://schemas.microsoft.com/office/powerpoint/2010/main" val="185257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err="1" smtClean="0"/>
              <a:t>Orthopedic</a:t>
            </a:r>
            <a:r>
              <a:rPr lang="nb-NO" dirty="0" smtClean="0"/>
              <a:t> </a:t>
            </a:r>
            <a:r>
              <a:rPr lang="nb-NO" dirty="0" err="1" smtClean="0"/>
              <a:t>appliances</a:t>
            </a:r>
            <a:endParaRPr lang="nb-NO" dirty="0"/>
          </a:p>
        </p:txBody>
      </p:sp>
      <p:sp>
        <p:nvSpPr>
          <p:cNvPr id="3" name="Undertittel 2"/>
          <p:cNvSpPr>
            <a:spLocks noGrp="1"/>
          </p:cNvSpPr>
          <p:nvPr>
            <p:ph type="subTitle" idx="1"/>
          </p:nvPr>
        </p:nvSpPr>
        <p:spPr/>
        <p:txBody>
          <a:bodyPr/>
          <a:lstStyle/>
          <a:p>
            <a:pPr algn="l"/>
            <a:r>
              <a:rPr lang="nb-NO" dirty="0" err="1" smtClean="0">
                <a:solidFill>
                  <a:schemeClr val="tx1"/>
                </a:solidFill>
              </a:rPr>
              <a:t>Inlays</a:t>
            </a:r>
            <a:endParaRPr lang="nb-NO" dirty="0" smtClean="0">
              <a:solidFill>
                <a:schemeClr val="tx1"/>
              </a:solidFill>
            </a:endParaRPr>
          </a:p>
          <a:p>
            <a:pPr algn="l"/>
            <a:r>
              <a:rPr lang="nb-NO" dirty="0" err="1" smtClean="0">
                <a:solidFill>
                  <a:schemeClr val="tx1"/>
                </a:solidFill>
              </a:rPr>
              <a:t>Shoes</a:t>
            </a:r>
            <a:endParaRPr lang="nb-NO" dirty="0" smtClean="0">
              <a:solidFill>
                <a:schemeClr val="tx1"/>
              </a:solidFill>
            </a:endParaRPr>
          </a:p>
          <a:p>
            <a:pPr algn="l"/>
            <a:r>
              <a:rPr lang="nb-NO" dirty="0" err="1" smtClean="0">
                <a:solidFill>
                  <a:schemeClr val="tx1"/>
                </a:solidFill>
              </a:rPr>
              <a:t>Orthoses</a:t>
            </a:r>
            <a:endParaRPr lang="nb-NO" dirty="0">
              <a:solidFill>
                <a:schemeClr val="tx1"/>
              </a:solidFill>
            </a:endParaRPr>
          </a:p>
        </p:txBody>
      </p:sp>
      <p:sp>
        <p:nvSpPr>
          <p:cNvPr id="4" name="Plassholder for dato 3"/>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2747077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a:lnSpc>
                <a:spcPct val="80000"/>
              </a:lnSpc>
            </a:pPr>
            <a:r>
              <a:rPr lang="en-US" altLang="nb-NO" sz="2000"/>
              <a:t>It appears that a total contact cast (TCC) heals a higher proportion of neuropathic plantar ulcers at a faster rate than removable modalities such as a removable walker (RW), off-loading shoes (i.e. half-shoes) and therapeutic footwear (evidence: 1-, 1-, 1-, 2-). </a:t>
            </a:r>
          </a:p>
          <a:p>
            <a:pPr>
              <a:lnSpc>
                <a:spcPct val="80000"/>
              </a:lnSpc>
            </a:pPr>
            <a:r>
              <a:rPr lang="en-US" altLang="nb-NO" sz="2000"/>
              <a:t>It appears that a RW which is made non-removable is more effective than a RW and similarly effective as a TCC in healing diabetic neuropathic plantar foot ulcers (evidence: 1+, 1+, 1-). </a:t>
            </a:r>
          </a:p>
          <a:p>
            <a:pPr>
              <a:lnSpc>
                <a:spcPct val="80000"/>
              </a:lnSpc>
            </a:pPr>
            <a:r>
              <a:rPr lang="en-US" altLang="nb-NO" sz="2000"/>
              <a:t>A preponderance of evidence in the area suggests that a dedicated focus on </a:t>
            </a:r>
            <a:r>
              <a:rPr lang="en-US" altLang="nb-NO" sz="2000" b="1"/>
              <a:t>adequate pressure relief</a:t>
            </a:r>
            <a:r>
              <a:rPr lang="en-US" altLang="nb-NO" sz="2000"/>
              <a:t> is an important and likely essential component of successful, consistent and predictable healing for the majority of neuropathic diabetic foot wounds. Because of its effect on pressure reduction and adherence to therapy, we recommend consideration of the use of a TCC in treatment of neuropathic, non-infected, non-ischemic plantar diabetic foot ulcers. </a:t>
            </a:r>
          </a:p>
        </p:txBody>
      </p:sp>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1462313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11188" y="188640"/>
            <a:ext cx="8229600" cy="6669360"/>
          </a:xfrm>
        </p:spPr>
        <p:txBody>
          <a:bodyPr/>
          <a:lstStyle/>
          <a:p>
            <a:pPr>
              <a:lnSpc>
                <a:spcPct val="80000"/>
              </a:lnSpc>
            </a:pPr>
            <a:r>
              <a:rPr lang="en-US" altLang="nb-NO" sz="2000" dirty="0"/>
              <a:t>A number of studies in healthy people have shown that making the outsole rigid and either "</a:t>
            </a:r>
            <a:r>
              <a:rPr lang="en-US" altLang="nb-NO" sz="2000" dirty="0" err="1"/>
              <a:t>rockered</a:t>
            </a:r>
            <a:r>
              <a:rPr lang="en-US" altLang="nb-NO" sz="2000" dirty="0"/>
              <a:t>" or "</a:t>
            </a:r>
            <a:r>
              <a:rPr lang="en-US" altLang="nb-NO" sz="2000" dirty="0" err="1"/>
              <a:t>rollered</a:t>
            </a:r>
            <a:r>
              <a:rPr lang="en-US" altLang="nb-NO" sz="2000" dirty="0"/>
              <a:t>" can be extremely effective in reducing plantar pressure in the forefoot 118,119. While similar results have been observed clinically in diabetic patients, definitive studies in this patient group are required before recommendations for their use can be made. </a:t>
            </a:r>
          </a:p>
          <a:p>
            <a:pPr>
              <a:lnSpc>
                <a:spcPct val="80000"/>
              </a:lnSpc>
            </a:pPr>
            <a:r>
              <a:rPr lang="en-US" altLang="nb-NO" sz="2000" dirty="0"/>
              <a:t>Rocker shoe</a:t>
            </a:r>
            <a:r>
              <a:rPr lang="en-US" altLang="nb-NO" sz="2000" dirty="0" smtClean="0"/>
              <a:t>: Shoe </a:t>
            </a:r>
            <a:r>
              <a:rPr lang="en-US" altLang="nb-NO" sz="2000" dirty="0"/>
              <a:t>with rigid outsole designed with a sharp transition on the outsole. The shoe rocks forward in the late support phase to allow walking without extension of the metatarsophalangeal joints. </a:t>
            </a:r>
          </a:p>
          <a:p>
            <a:pPr>
              <a:lnSpc>
                <a:spcPct val="80000"/>
              </a:lnSpc>
              <a:buFontTx/>
              <a:buNone/>
            </a:pPr>
            <a:endParaRPr lang="en-US" altLang="nb-NO" sz="2000" dirty="0"/>
          </a:p>
          <a:p>
            <a:pPr>
              <a:lnSpc>
                <a:spcPct val="80000"/>
              </a:lnSpc>
            </a:pPr>
            <a:endParaRPr lang="en-US" altLang="nb-NO" sz="2000" dirty="0"/>
          </a:p>
          <a:p>
            <a:pPr>
              <a:lnSpc>
                <a:spcPct val="80000"/>
              </a:lnSpc>
            </a:pPr>
            <a:endParaRPr lang="en-US" altLang="nb-NO" sz="2000" dirty="0"/>
          </a:p>
          <a:p>
            <a:pPr>
              <a:lnSpc>
                <a:spcPct val="80000"/>
              </a:lnSpc>
            </a:pPr>
            <a:r>
              <a:rPr lang="en-US" altLang="nb-NO" sz="2000" dirty="0"/>
              <a:t>Roller shoe</a:t>
            </a:r>
            <a:r>
              <a:rPr lang="en-US" altLang="nb-NO" sz="2000" dirty="0" smtClean="0"/>
              <a:t>: Shoe </a:t>
            </a:r>
            <a:r>
              <a:rPr lang="en-US" altLang="nb-NO" sz="2000" dirty="0"/>
              <a:t>with rigid outsole similar to the rocker shoe, but with a contoured outsole to provide a smother transition during walking. </a:t>
            </a:r>
          </a:p>
          <a:p>
            <a:pPr>
              <a:lnSpc>
                <a:spcPct val="80000"/>
              </a:lnSpc>
            </a:pPr>
            <a:endParaRPr lang="nb-NO" altLang="nb-NO" sz="2000" dirty="0"/>
          </a:p>
          <a:p>
            <a:pPr>
              <a:lnSpc>
                <a:spcPct val="80000"/>
              </a:lnSpc>
              <a:buFontTx/>
              <a:buNone/>
            </a:pPr>
            <a:endParaRPr lang="en-US" altLang="nb-NO" sz="2000" dirty="0" smtClean="0"/>
          </a:p>
          <a:p>
            <a:pPr>
              <a:lnSpc>
                <a:spcPct val="80000"/>
              </a:lnSpc>
              <a:buFontTx/>
              <a:buNone/>
            </a:pPr>
            <a:endParaRPr lang="en-US" altLang="nb-NO" sz="2000" dirty="0" smtClean="0"/>
          </a:p>
          <a:p>
            <a:pPr>
              <a:lnSpc>
                <a:spcPct val="80000"/>
              </a:lnSpc>
              <a:buFontTx/>
              <a:buNone/>
            </a:pPr>
            <a:endParaRPr lang="en-US" altLang="nb-NO" sz="2000" dirty="0"/>
          </a:p>
          <a:p>
            <a:r>
              <a:rPr lang="en-US" altLang="nb-NO" sz="1400" dirty="0"/>
              <a:t>van </a:t>
            </a:r>
            <a:r>
              <a:rPr lang="en-US" altLang="nb-NO" sz="1400" dirty="0" err="1"/>
              <a:t>Schie</a:t>
            </a:r>
            <a:r>
              <a:rPr lang="en-US" altLang="nb-NO" sz="1400" dirty="0"/>
              <a:t> C, </a:t>
            </a:r>
            <a:r>
              <a:rPr lang="en-US" altLang="nb-NO" sz="1400" dirty="0" err="1"/>
              <a:t>Ulbrecht</a:t>
            </a:r>
            <a:r>
              <a:rPr lang="en-US" altLang="nb-NO" sz="1400" dirty="0"/>
              <a:t> JS, Becker MB, Cavanagh PR: Design criteria for rigid rocker shoes. </a:t>
            </a:r>
            <a:r>
              <a:rPr lang="en-US" altLang="nb-NO" sz="1400" i="1" dirty="0"/>
              <a:t>Foot Ankle </a:t>
            </a:r>
            <a:r>
              <a:rPr lang="en-US" altLang="nb-NO" sz="1400" i="1" dirty="0" err="1"/>
              <a:t>Int</a:t>
            </a:r>
            <a:r>
              <a:rPr lang="en-US" altLang="nb-NO" sz="1400" dirty="0"/>
              <a:t> 2000; 21: 833-44 </a:t>
            </a:r>
          </a:p>
          <a:p>
            <a:r>
              <a:rPr lang="en-US" altLang="nb-NO" sz="1400" dirty="0" err="1"/>
              <a:t>Nawoczenski</a:t>
            </a:r>
            <a:r>
              <a:rPr lang="en-US" altLang="nb-NO" sz="1400" dirty="0"/>
              <a:t> DA, </a:t>
            </a:r>
            <a:r>
              <a:rPr lang="en-US" altLang="nb-NO" sz="1400" dirty="0" err="1"/>
              <a:t>Birke</a:t>
            </a:r>
            <a:r>
              <a:rPr lang="en-US" altLang="nb-NO" sz="1400" dirty="0"/>
              <a:t> JA, Coleman WC: Effect of rocker sole design on plantar forefoot pressures. </a:t>
            </a:r>
            <a:r>
              <a:rPr lang="en-US" altLang="nb-NO" sz="1400" i="1" dirty="0"/>
              <a:t>J Am </a:t>
            </a:r>
            <a:r>
              <a:rPr lang="en-US" altLang="nb-NO" sz="1400" i="1" dirty="0" err="1"/>
              <a:t>Podiatr</a:t>
            </a:r>
            <a:r>
              <a:rPr lang="en-US" altLang="nb-NO" sz="1400" i="1" dirty="0"/>
              <a:t> Med </a:t>
            </a:r>
            <a:r>
              <a:rPr lang="en-US" altLang="nb-NO" sz="1400" i="1" dirty="0" err="1"/>
              <a:t>Assoc</a:t>
            </a:r>
            <a:r>
              <a:rPr lang="en-US" altLang="nb-NO" sz="1400" dirty="0"/>
              <a:t> 1988; 78: 455-460 </a:t>
            </a:r>
          </a:p>
          <a:p>
            <a:pPr>
              <a:lnSpc>
                <a:spcPct val="80000"/>
              </a:lnSpc>
            </a:pPr>
            <a:endParaRPr lang="en-US" altLang="nb-NO" sz="2000" dirty="0"/>
          </a:p>
        </p:txBody>
      </p:sp>
      <p:pic>
        <p:nvPicPr>
          <p:cNvPr id="8201" name="Picture 9" descr="footwea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61" y="4077072"/>
            <a:ext cx="1905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footwea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664" y="2492896"/>
            <a:ext cx="1655762" cy="654050"/>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3400577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b-NO" altLang="nb-NO" dirty="0" smtClean="0"/>
              <a:t>Plaster </a:t>
            </a:r>
            <a:r>
              <a:rPr lang="nb-NO" altLang="nb-NO" dirty="0" err="1" smtClean="0"/>
              <a:t>cast</a:t>
            </a:r>
            <a:endParaRPr lang="en-US" altLang="nb-NO" dirty="0"/>
          </a:p>
        </p:txBody>
      </p:sp>
      <p:pic>
        <p:nvPicPr>
          <p:cNvPr id="14344" name="Picture 8" descr="bilde000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11413" y="1938338"/>
            <a:ext cx="4083050" cy="326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Rectangle 9"/>
          <p:cNvSpPr>
            <a:spLocks noGrp="1" noChangeArrowheads="1"/>
          </p:cNvSpPr>
          <p:nvPr>
            <p:ph type="body" sz="half" idx="2"/>
          </p:nvPr>
        </p:nvSpPr>
        <p:spPr>
          <a:xfrm>
            <a:off x="323850" y="5445125"/>
            <a:ext cx="8229600" cy="1008063"/>
          </a:xfrm>
        </p:spPr>
        <p:txBody>
          <a:bodyPr/>
          <a:lstStyle/>
          <a:p>
            <a:pPr algn="ctr">
              <a:buFontTx/>
              <a:buNone/>
            </a:pPr>
            <a:r>
              <a:rPr lang="nb-NO" altLang="nb-NO" sz="2800" dirty="0" smtClean="0"/>
              <a:t>Plaster negative</a:t>
            </a:r>
            <a:endParaRPr lang="en-US" altLang="nb-NO" sz="2800" dirty="0"/>
          </a:p>
        </p:txBody>
      </p:sp>
      <p:sp>
        <p:nvSpPr>
          <p:cNvPr id="2" name="Plassholder for dato 1"/>
          <p:cNvSpPr>
            <a:spLocks noGrp="1"/>
          </p:cNvSpPr>
          <p:nvPr>
            <p:ph type="dt" sz="half" idx="10"/>
          </p:nvPr>
        </p:nvSpPr>
        <p:spPr/>
        <p:txBody>
          <a:bodyPr/>
          <a:lstStyle/>
          <a:p>
            <a:r>
              <a:rPr lang="nb-NO" altLang="nb-NO" smtClean="0"/>
              <a:t>18.09.2014</a:t>
            </a:r>
            <a:endParaRPr lang="en-US" altLang="nb-NO"/>
          </a:p>
        </p:txBody>
      </p:sp>
    </p:spTree>
    <p:extLst>
      <p:ext uri="{BB962C8B-B14F-4D97-AF65-F5344CB8AC3E}">
        <p14:creationId xmlns:p14="http://schemas.microsoft.com/office/powerpoint/2010/main" val="3582043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nb-NO" altLang="nb-NO" dirty="0" smtClean="0"/>
              <a:t>Plaster positive</a:t>
            </a:r>
            <a:endParaRPr lang="en-US" altLang="nb-NO" dirty="0"/>
          </a:p>
        </p:txBody>
      </p:sp>
      <p:pic>
        <p:nvPicPr>
          <p:cNvPr id="18440" name="Picture 8" descr="bilde001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3075" y="1600200"/>
            <a:ext cx="56578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2700735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normAutofit fontScale="90000"/>
          </a:bodyPr>
          <a:lstStyle/>
          <a:p>
            <a:r>
              <a:rPr lang="nb-NO" altLang="nb-NO" sz="4000" dirty="0" err="1" smtClean="0"/>
              <a:t>Rectification</a:t>
            </a:r>
            <a:r>
              <a:rPr lang="nb-NO" altLang="nb-NO" sz="4000" dirty="0" smtClean="0"/>
              <a:t>: </a:t>
            </a:r>
            <a:r>
              <a:rPr lang="nb-NO" altLang="nb-NO" sz="4000" dirty="0" err="1" smtClean="0"/>
              <a:t>ulcer</a:t>
            </a:r>
            <a:r>
              <a:rPr lang="nb-NO" altLang="nb-NO" sz="4000" dirty="0" smtClean="0"/>
              <a:t> </a:t>
            </a:r>
            <a:r>
              <a:rPr lang="nb-NO" altLang="nb-NO" sz="4000" dirty="0" err="1" smtClean="0"/>
              <a:t>pressure</a:t>
            </a:r>
            <a:r>
              <a:rPr lang="nb-NO" altLang="nb-NO" sz="4000" dirty="0" smtClean="0"/>
              <a:t> </a:t>
            </a:r>
            <a:r>
              <a:rPr lang="nb-NO" altLang="nb-NO" sz="4000" dirty="0" err="1" smtClean="0"/>
              <a:t>relief</a:t>
            </a:r>
            <a:r>
              <a:rPr lang="nb-NO" altLang="nb-NO" sz="4000" dirty="0" smtClean="0"/>
              <a:t> + </a:t>
            </a:r>
            <a:r>
              <a:rPr lang="nb-NO" altLang="nb-NO" sz="4000" dirty="0" err="1" smtClean="0"/>
              <a:t>toebox</a:t>
            </a:r>
            <a:endParaRPr lang="en-US" altLang="nb-NO" sz="4000" dirty="0"/>
          </a:p>
        </p:txBody>
      </p:sp>
      <p:pic>
        <p:nvPicPr>
          <p:cNvPr id="21511" name="Picture 7" descr="bilde002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65163" y="1600200"/>
            <a:ext cx="3621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2" name="Picture 8" descr="bilde002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6163" y="1600200"/>
            <a:ext cx="3621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4021221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Bilde0035"/>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30438" y="274638"/>
            <a:ext cx="4681537"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altLang="nb-NO" smtClean="0"/>
              <a:t>18.09.2014</a:t>
            </a:r>
            <a:endParaRPr lang="en-US" altLang="nb-NO"/>
          </a:p>
        </p:txBody>
      </p:sp>
    </p:spTree>
    <p:extLst>
      <p:ext uri="{BB962C8B-B14F-4D97-AF65-F5344CB8AC3E}">
        <p14:creationId xmlns:p14="http://schemas.microsoft.com/office/powerpoint/2010/main" val="2564600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nb-NO" altLang="nb-NO" dirty="0" smtClean="0"/>
              <a:t>Construction </a:t>
            </a:r>
            <a:r>
              <a:rPr lang="nb-NO" altLang="nb-NO" dirty="0" err="1" smtClean="0"/>
              <a:t>of</a:t>
            </a:r>
            <a:r>
              <a:rPr lang="nb-NO" altLang="nb-NO" dirty="0" smtClean="0"/>
              <a:t> </a:t>
            </a:r>
            <a:r>
              <a:rPr lang="nb-NO" altLang="nb-NO" dirty="0" err="1" smtClean="0"/>
              <a:t>orthosis</a:t>
            </a:r>
            <a:endParaRPr lang="en-US" altLang="nb-NO" dirty="0"/>
          </a:p>
        </p:txBody>
      </p:sp>
      <p:sp>
        <p:nvSpPr>
          <p:cNvPr id="23557" name="Rectangle 5"/>
          <p:cNvSpPr>
            <a:spLocks noGrp="1" noChangeArrowheads="1"/>
          </p:cNvSpPr>
          <p:nvPr>
            <p:ph type="body" sz="half" idx="1"/>
          </p:nvPr>
        </p:nvSpPr>
        <p:spPr/>
        <p:txBody>
          <a:bodyPr/>
          <a:lstStyle/>
          <a:p>
            <a:pPr>
              <a:lnSpc>
                <a:spcPct val="90000"/>
              </a:lnSpc>
              <a:buFontTx/>
              <a:buNone/>
            </a:pPr>
            <a:r>
              <a:rPr lang="nb-NO" altLang="nb-NO" sz="2400" b="1" dirty="0" err="1" smtClean="0"/>
              <a:t>Ulcer</a:t>
            </a:r>
            <a:endParaRPr lang="nb-NO" altLang="nb-NO" sz="2400" b="1" dirty="0"/>
          </a:p>
          <a:p>
            <a:pPr>
              <a:lnSpc>
                <a:spcPct val="90000"/>
              </a:lnSpc>
            </a:pPr>
            <a:r>
              <a:rPr lang="nb-NO" altLang="nb-NO" sz="2400" dirty="0" smtClean="0"/>
              <a:t>Sandwich </a:t>
            </a:r>
            <a:r>
              <a:rPr lang="nb-NO" altLang="nb-NO" sz="2400" dirty="0" err="1" smtClean="0"/>
              <a:t>constructed</a:t>
            </a:r>
            <a:r>
              <a:rPr lang="nb-NO" altLang="nb-NO" sz="2400" dirty="0" smtClean="0"/>
              <a:t> </a:t>
            </a:r>
            <a:r>
              <a:rPr lang="nb-NO" altLang="nb-NO" sz="2400" dirty="0" err="1" smtClean="0"/>
              <a:t>insole</a:t>
            </a:r>
            <a:endParaRPr lang="nb-NO" altLang="nb-NO" sz="2400" dirty="0" smtClean="0"/>
          </a:p>
          <a:p>
            <a:pPr>
              <a:lnSpc>
                <a:spcPct val="90000"/>
              </a:lnSpc>
            </a:pPr>
            <a:r>
              <a:rPr lang="nb-NO" altLang="nb-NO" sz="2400" dirty="0" smtClean="0"/>
              <a:t>multiform </a:t>
            </a:r>
            <a:r>
              <a:rPr lang="nb-NO" altLang="nb-NO" sz="2400" dirty="0"/>
              <a:t>– </a:t>
            </a:r>
            <a:r>
              <a:rPr lang="nb-NO" altLang="nb-NO" sz="2400" dirty="0" smtClean="0"/>
              <a:t>soft, </a:t>
            </a:r>
            <a:r>
              <a:rPr lang="nb-NO" altLang="nb-NO" sz="2400" dirty="0" err="1" smtClean="0"/>
              <a:t>easy</a:t>
            </a:r>
            <a:r>
              <a:rPr lang="nb-NO" altLang="nb-NO" sz="2400" dirty="0" smtClean="0"/>
              <a:t> to </a:t>
            </a:r>
            <a:r>
              <a:rPr lang="nb-NO" altLang="nb-NO" sz="2400" dirty="0" err="1" smtClean="0"/>
              <a:t>mould</a:t>
            </a:r>
            <a:r>
              <a:rPr lang="nb-NO" altLang="nb-NO" sz="2400" dirty="0" smtClean="0"/>
              <a:t>, </a:t>
            </a:r>
            <a:r>
              <a:rPr lang="nb-NO" altLang="nb-NO" sz="2400" dirty="0" err="1" smtClean="0"/>
              <a:t>smooth</a:t>
            </a:r>
            <a:r>
              <a:rPr lang="nb-NO" altLang="nb-NO" sz="2400" dirty="0" smtClean="0"/>
              <a:t> and </a:t>
            </a:r>
            <a:r>
              <a:rPr lang="nb-NO" altLang="nb-NO" sz="2400" dirty="0" err="1" smtClean="0"/>
              <a:t>easy</a:t>
            </a:r>
            <a:r>
              <a:rPr lang="nb-NO" altLang="nb-NO" sz="2400" dirty="0" smtClean="0"/>
              <a:t> to </a:t>
            </a:r>
            <a:r>
              <a:rPr lang="nb-NO" altLang="nb-NO" sz="2400" dirty="0" err="1" smtClean="0"/>
              <a:t>clean</a:t>
            </a:r>
            <a:endParaRPr lang="nb-NO" altLang="nb-NO" sz="2400" dirty="0"/>
          </a:p>
          <a:p>
            <a:pPr>
              <a:lnSpc>
                <a:spcPct val="90000"/>
              </a:lnSpc>
            </a:pPr>
            <a:r>
              <a:rPr lang="nb-NO" altLang="nb-NO" sz="2400" dirty="0" err="1"/>
              <a:t>Ppt</a:t>
            </a:r>
            <a:r>
              <a:rPr lang="nb-NO" altLang="nb-NO" sz="2400" dirty="0"/>
              <a:t> – </a:t>
            </a:r>
            <a:r>
              <a:rPr lang="nb-NO" altLang="nb-NO" sz="2400" dirty="0" smtClean="0"/>
              <a:t>soft and </a:t>
            </a:r>
            <a:r>
              <a:rPr lang="nb-NO" altLang="nb-NO" sz="2400" dirty="0" err="1" smtClean="0"/>
              <a:t>pressure</a:t>
            </a:r>
            <a:r>
              <a:rPr lang="nb-NO" altLang="nb-NO" sz="2400" dirty="0" smtClean="0"/>
              <a:t> </a:t>
            </a:r>
            <a:r>
              <a:rPr lang="nb-NO" altLang="nb-NO" sz="2400" dirty="0" err="1" smtClean="0"/>
              <a:t>relieving</a:t>
            </a:r>
            <a:endParaRPr lang="nb-NO" altLang="nb-NO" sz="2400" dirty="0"/>
          </a:p>
          <a:p>
            <a:pPr>
              <a:lnSpc>
                <a:spcPct val="90000"/>
              </a:lnSpc>
            </a:pPr>
            <a:r>
              <a:rPr lang="nb-NO" altLang="nb-NO" sz="2400" dirty="0" err="1" smtClean="0"/>
              <a:t>Microcork</a:t>
            </a:r>
            <a:r>
              <a:rPr lang="nb-NO" altLang="nb-NO" sz="2400" dirty="0" smtClean="0"/>
              <a:t> </a:t>
            </a:r>
            <a:r>
              <a:rPr lang="nb-NO" altLang="nb-NO" sz="2400" dirty="0"/>
              <a:t>– </a:t>
            </a:r>
            <a:r>
              <a:rPr lang="nb-NO" altLang="nb-NO" sz="2400" dirty="0" err="1" smtClean="0"/>
              <a:t>firm</a:t>
            </a:r>
            <a:r>
              <a:rPr lang="nb-NO" altLang="nb-NO" sz="2400" dirty="0" smtClean="0"/>
              <a:t>, supports</a:t>
            </a:r>
          </a:p>
          <a:p>
            <a:pPr marL="0" indent="0">
              <a:lnSpc>
                <a:spcPct val="90000"/>
              </a:lnSpc>
              <a:buNone/>
            </a:pPr>
            <a:r>
              <a:rPr lang="nb-NO" altLang="nb-NO" sz="2400" b="1" dirty="0" err="1" smtClean="0"/>
              <a:t>Charcot</a:t>
            </a:r>
            <a:endParaRPr lang="nb-NO" altLang="nb-NO" sz="2400" b="1" dirty="0"/>
          </a:p>
          <a:p>
            <a:pPr>
              <a:lnSpc>
                <a:spcPct val="90000"/>
              </a:lnSpc>
            </a:pPr>
            <a:r>
              <a:rPr lang="nb-NO" altLang="nb-NO" sz="2400" dirty="0" err="1" smtClean="0"/>
              <a:t>Insole</a:t>
            </a:r>
            <a:r>
              <a:rPr lang="nb-NO" altLang="nb-NO" sz="2400" dirty="0" smtClean="0"/>
              <a:t> material </a:t>
            </a:r>
            <a:r>
              <a:rPr lang="nb-NO" altLang="nb-NO" sz="2400" dirty="0"/>
              <a:t>40 </a:t>
            </a:r>
            <a:r>
              <a:rPr lang="nb-NO" altLang="nb-NO" sz="2400" dirty="0" err="1"/>
              <a:t>shore</a:t>
            </a:r>
            <a:endParaRPr lang="en-US" altLang="nb-NO" sz="2400" dirty="0"/>
          </a:p>
        </p:txBody>
      </p:sp>
      <p:pic>
        <p:nvPicPr>
          <p:cNvPr id="23560" name="Picture 8" descr="bilde0008"/>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573713" y="1819275"/>
            <a:ext cx="2185987" cy="174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2" name="Picture 10" descr="bilde0053"/>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573713" y="4157663"/>
            <a:ext cx="2187575" cy="174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altLang="nb-NO" smtClean="0"/>
              <a:t>18.09.2014</a:t>
            </a:r>
            <a:endParaRPr lang="en-US" altLang="nb-NO"/>
          </a:p>
        </p:txBody>
      </p:sp>
    </p:spTree>
    <p:extLst>
      <p:ext uri="{BB962C8B-B14F-4D97-AF65-F5344CB8AC3E}">
        <p14:creationId xmlns:p14="http://schemas.microsoft.com/office/powerpoint/2010/main" val="2354439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body" sz="half" idx="1"/>
          </p:nvPr>
        </p:nvSpPr>
        <p:spPr/>
        <p:txBody>
          <a:bodyPr/>
          <a:lstStyle/>
          <a:p>
            <a:r>
              <a:rPr lang="nb-NO" altLang="nb-NO" sz="2400" dirty="0" smtClean="0"/>
              <a:t>Soft material </a:t>
            </a:r>
            <a:r>
              <a:rPr lang="nb-NO" altLang="nb-NO" sz="2400" dirty="0" err="1" smtClean="0"/>
              <a:t>on</a:t>
            </a:r>
            <a:r>
              <a:rPr lang="nb-NO" altLang="nb-NO" sz="2400" dirty="0" smtClean="0"/>
              <a:t> </a:t>
            </a:r>
            <a:r>
              <a:rPr lang="nb-NO" altLang="nb-NO" sz="2400" dirty="0" err="1" smtClean="0"/>
              <a:t>the</a:t>
            </a:r>
            <a:r>
              <a:rPr lang="nb-NO" altLang="nb-NO" sz="2400" dirty="0" smtClean="0"/>
              <a:t> </a:t>
            </a:r>
            <a:r>
              <a:rPr lang="nb-NO" altLang="nb-NO" sz="2400" dirty="0" err="1" smtClean="0"/>
              <a:t>inside</a:t>
            </a:r>
            <a:r>
              <a:rPr lang="nb-NO" altLang="nb-NO" sz="2400" dirty="0" smtClean="0"/>
              <a:t> </a:t>
            </a:r>
            <a:r>
              <a:rPr lang="nb-NO" altLang="nb-NO" sz="2400" dirty="0" err="1" smtClean="0"/>
              <a:t>of</a:t>
            </a:r>
            <a:r>
              <a:rPr lang="nb-NO" altLang="nb-NO" sz="2400" dirty="0" smtClean="0"/>
              <a:t> </a:t>
            </a:r>
            <a:r>
              <a:rPr lang="nb-NO" altLang="nb-NO" sz="2400" dirty="0" err="1" smtClean="0"/>
              <a:t>the</a:t>
            </a:r>
            <a:r>
              <a:rPr lang="nb-NO" altLang="nb-NO" sz="2400" dirty="0" smtClean="0"/>
              <a:t> </a:t>
            </a:r>
            <a:r>
              <a:rPr lang="nb-NO" altLang="nb-NO" sz="2400" dirty="0" err="1" smtClean="0"/>
              <a:t>orthosis</a:t>
            </a:r>
            <a:endParaRPr lang="nb-NO" altLang="nb-NO" sz="2400" dirty="0"/>
          </a:p>
          <a:p>
            <a:endParaRPr lang="nb-NO" altLang="nb-NO" sz="2400" dirty="0"/>
          </a:p>
          <a:p>
            <a:endParaRPr lang="nb-NO" altLang="nb-NO" sz="2400" dirty="0"/>
          </a:p>
          <a:p>
            <a:r>
              <a:rPr lang="nb-NO" altLang="nb-NO" sz="2400" dirty="0" err="1" smtClean="0"/>
              <a:t>Moulded</a:t>
            </a:r>
            <a:r>
              <a:rPr lang="nb-NO" altLang="nb-NO" sz="2400" dirty="0" smtClean="0"/>
              <a:t> in </a:t>
            </a:r>
            <a:r>
              <a:rPr lang="nb-NO" altLang="nb-NO" sz="2400" dirty="0" err="1" smtClean="0"/>
              <a:t>polypropylene</a:t>
            </a:r>
            <a:r>
              <a:rPr lang="nb-NO" altLang="nb-NO" sz="2400" dirty="0" smtClean="0"/>
              <a:t> </a:t>
            </a:r>
            <a:r>
              <a:rPr lang="nb-NO" altLang="nb-NO" sz="2400" dirty="0"/>
              <a:t>– </a:t>
            </a:r>
            <a:r>
              <a:rPr lang="nb-NO" altLang="nb-NO" sz="2400" dirty="0" smtClean="0"/>
              <a:t>first </a:t>
            </a:r>
            <a:r>
              <a:rPr lang="nb-NO" altLang="nb-NO" sz="2400" dirty="0" err="1" smtClean="0"/>
              <a:t>the</a:t>
            </a:r>
            <a:r>
              <a:rPr lang="nb-NO" altLang="nb-NO" sz="2400" dirty="0" smtClean="0"/>
              <a:t> </a:t>
            </a:r>
            <a:r>
              <a:rPr lang="nb-NO" altLang="nb-NO" sz="2400" dirty="0" err="1" smtClean="0"/>
              <a:t>orthosis</a:t>
            </a:r>
            <a:r>
              <a:rPr lang="nb-NO" altLang="nb-NO" sz="2400" dirty="0" smtClean="0"/>
              <a:t> </a:t>
            </a:r>
            <a:r>
              <a:rPr lang="nb-NO" altLang="nb-NO" sz="2400" dirty="0" err="1" smtClean="0"/>
              <a:t>then</a:t>
            </a:r>
            <a:r>
              <a:rPr lang="nb-NO" altLang="nb-NO" sz="2400" dirty="0" smtClean="0"/>
              <a:t> </a:t>
            </a:r>
            <a:r>
              <a:rPr lang="nb-NO" altLang="nb-NO" sz="2400" dirty="0" err="1" smtClean="0"/>
              <a:t>the</a:t>
            </a:r>
            <a:r>
              <a:rPr lang="nb-NO" altLang="nb-NO" sz="2400" dirty="0" smtClean="0"/>
              <a:t> lid</a:t>
            </a:r>
            <a:endParaRPr lang="nb-NO" altLang="nb-NO" sz="2400" dirty="0"/>
          </a:p>
          <a:p>
            <a:r>
              <a:rPr lang="nb-NO" altLang="nb-NO" sz="2400" dirty="0" smtClean="0"/>
              <a:t>Choice </a:t>
            </a:r>
            <a:r>
              <a:rPr lang="nb-NO" altLang="nb-NO" sz="2400" dirty="0" err="1" smtClean="0"/>
              <a:t>of</a:t>
            </a:r>
            <a:r>
              <a:rPr lang="nb-NO" altLang="nb-NO" sz="2400" dirty="0" smtClean="0"/>
              <a:t> </a:t>
            </a:r>
            <a:r>
              <a:rPr lang="nb-NO" altLang="nb-NO" sz="2400" dirty="0" err="1" smtClean="0"/>
              <a:t>colour</a:t>
            </a:r>
            <a:r>
              <a:rPr lang="nb-NO" altLang="nb-NO" sz="2400" dirty="0" smtClean="0"/>
              <a:t>/</a:t>
            </a:r>
            <a:r>
              <a:rPr lang="nb-NO" altLang="nb-NO" sz="2400" dirty="0" err="1" smtClean="0"/>
              <a:t>pattern</a:t>
            </a:r>
            <a:endParaRPr lang="en-US" altLang="nb-NO" sz="2400" dirty="0"/>
          </a:p>
        </p:txBody>
      </p:sp>
      <p:pic>
        <p:nvPicPr>
          <p:cNvPr id="25607" name="Picture 7" descr="bilde0009"/>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792788" y="1600200"/>
            <a:ext cx="1749425"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0" name="Picture 10" descr="bilde0023"/>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792788" y="3938588"/>
            <a:ext cx="174942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altLang="nb-NO" smtClean="0"/>
              <a:t>18.09.2014</a:t>
            </a:r>
            <a:endParaRPr lang="en-US" altLang="nb-NO"/>
          </a:p>
        </p:txBody>
      </p:sp>
    </p:spTree>
    <p:extLst>
      <p:ext uri="{BB962C8B-B14F-4D97-AF65-F5344CB8AC3E}">
        <p14:creationId xmlns:p14="http://schemas.microsoft.com/office/powerpoint/2010/main" val="2845974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endParaRPr lang="nb-NO" altLang="nb-NO"/>
          </a:p>
        </p:txBody>
      </p:sp>
      <p:sp>
        <p:nvSpPr>
          <p:cNvPr id="28677" name="Rectangle 5"/>
          <p:cNvSpPr>
            <a:spLocks noGrp="1" noChangeArrowheads="1"/>
          </p:cNvSpPr>
          <p:nvPr>
            <p:ph type="body" sz="half" idx="1"/>
          </p:nvPr>
        </p:nvSpPr>
        <p:spPr/>
        <p:txBody>
          <a:bodyPr/>
          <a:lstStyle/>
          <a:p>
            <a:r>
              <a:rPr lang="nb-NO" altLang="nb-NO" sz="2800" dirty="0" err="1" smtClean="0"/>
              <a:t>Outsole</a:t>
            </a:r>
            <a:r>
              <a:rPr lang="nb-NO" altLang="nb-NO" sz="2800" dirty="0" smtClean="0"/>
              <a:t> </a:t>
            </a:r>
            <a:r>
              <a:rPr lang="nb-NO" altLang="nb-NO" sz="2800" dirty="0" err="1" smtClean="0"/>
              <a:t>made</a:t>
            </a:r>
            <a:r>
              <a:rPr lang="nb-NO" altLang="nb-NO" sz="2800" dirty="0" smtClean="0"/>
              <a:t> </a:t>
            </a:r>
            <a:r>
              <a:rPr lang="nb-NO" altLang="nb-NO" sz="2800" dirty="0" err="1" smtClean="0"/>
              <a:t>of</a:t>
            </a:r>
            <a:r>
              <a:rPr lang="nb-NO" altLang="nb-NO" sz="2800" dirty="0" smtClean="0"/>
              <a:t> EVA</a:t>
            </a:r>
            <a:endParaRPr lang="nb-NO" altLang="nb-NO" sz="2800" dirty="0"/>
          </a:p>
          <a:p>
            <a:r>
              <a:rPr lang="nb-NO" altLang="nb-NO" sz="2800" dirty="0" smtClean="0"/>
              <a:t>Roller </a:t>
            </a:r>
            <a:r>
              <a:rPr lang="nb-NO" altLang="nb-NO" sz="2800" dirty="0" err="1" smtClean="0"/>
              <a:t>outsole</a:t>
            </a:r>
            <a:endParaRPr lang="nb-NO" altLang="nb-NO" sz="2800" dirty="0"/>
          </a:p>
          <a:p>
            <a:r>
              <a:rPr lang="nb-NO" altLang="nb-NO" sz="2800" dirty="0" smtClean="0"/>
              <a:t>The </a:t>
            </a:r>
            <a:r>
              <a:rPr lang="nb-NO" altLang="nb-NO" sz="2800" dirty="0" err="1" smtClean="0"/>
              <a:t>apex</a:t>
            </a:r>
            <a:r>
              <a:rPr lang="nb-NO" altLang="nb-NO" sz="2800" dirty="0" smtClean="0"/>
              <a:t> </a:t>
            </a:r>
            <a:r>
              <a:rPr lang="nb-NO" altLang="nb-NO" sz="2800" dirty="0" err="1" smtClean="0"/>
              <a:t>of</a:t>
            </a:r>
            <a:r>
              <a:rPr lang="nb-NO" altLang="nb-NO" sz="2800" dirty="0" smtClean="0"/>
              <a:t> </a:t>
            </a:r>
            <a:r>
              <a:rPr lang="nb-NO" altLang="nb-NO" sz="2800" dirty="0" err="1" smtClean="0"/>
              <a:t>the</a:t>
            </a:r>
            <a:r>
              <a:rPr lang="nb-NO" altLang="nb-NO" sz="2800" dirty="0" smtClean="0"/>
              <a:t> roller sole </a:t>
            </a:r>
            <a:r>
              <a:rPr lang="nb-NO" altLang="nb-NO" sz="2800" dirty="0" err="1" smtClean="0"/>
              <a:t>behind</a:t>
            </a:r>
            <a:r>
              <a:rPr lang="nb-NO" altLang="nb-NO" sz="2800" dirty="0" smtClean="0"/>
              <a:t> </a:t>
            </a:r>
            <a:r>
              <a:rPr lang="nb-NO" altLang="nb-NO" sz="2800" dirty="0" err="1" smtClean="0"/>
              <a:t>the</a:t>
            </a:r>
            <a:r>
              <a:rPr lang="nb-NO" altLang="nb-NO" sz="2800" dirty="0" smtClean="0"/>
              <a:t> </a:t>
            </a:r>
            <a:r>
              <a:rPr lang="nb-NO" altLang="nb-NO" sz="2800" dirty="0" err="1" smtClean="0"/>
              <a:t>ulcer</a:t>
            </a:r>
            <a:endParaRPr lang="nb-NO" altLang="nb-NO" sz="2800" dirty="0"/>
          </a:p>
          <a:p>
            <a:r>
              <a:rPr lang="nb-NO" altLang="nb-NO" sz="2800" dirty="0" smtClean="0"/>
              <a:t>Rubber </a:t>
            </a:r>
            <a:r>
              <a:rPr lang="nb-NO" altLang="nb-NO" sz="2800" dirty="0" err="1" smtClean="0"/>
              <a:t>outer</a:t>
            </a:r>
            <a:r>
              <a:rPr lang="nb-NO" altLang="nb-NO" sz="2800" dirty="0" smtClean="0"/>
              <a:t> sole</a:t>
            </a:r>
            <a:endParaRPr lang="nb-NO" altLang="nb-NO" sz="2800" dirty="0"/>
          </a:p>
          <a:p>
            <a:r>
              <a:rPr lang="nb-NO" altLang="nb-NO" sz="2800" dirty="0" smtClean="0"/>
              <a:t>Velcro </a:t>
            </a:r>
            <a:r>
              <a:rPr lang="nb-NO" altLang="nb-NO" sz="2800" dirty="0" err="1" smtClean="0"/>
              <a:t>straps</a:t>
            </a:r>
            <a:endParaRPr lang="en-US" altLang="nb-NO" sz="2800" dirty="0"/>
          </a:p>
        </p:txBody>
      </p:sp>
      <p:pic>
        <p:nvPicPr>
          <p:cNvPr id="28679" name="Picture 7" descr="bilde005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03725" y="2052638"/>
            <a:ext cx="4525963" cy="3621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altLang="nb-NO" smtClean="0"/>
              <a:t>18.09.2014</a:t>
            </a:r>
            <a:endParaRPr lang="en-US" altLang="nb-NO"/>
          </a:p>
        </p:txBody>
      </p:sp>
    </p:spTree>
    <p:extLst>
      <p:ext uri="{BB962C8B-B14F-4D97-AF65-F5344CB8AC3E}">
        <p14:creationId xmlns:p14="http://schemas.microsoft.com/office/powerpoint/2010/main" val="2477869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nb-NO" altLang="nb-NO" dirty="0" err="1" smtClean="0"/>
              <a:t>Function</a:t>
            </a:r>
            <a:endParaRPr lang="en-US" altLang="nb-NO" dirty="0"/>
          </a:p>
        </p:txBody>
      </p:sp>
      <p:sp>
        <p:nvSpPr>
          <p:cNvPr id="30725" name="Rectangle 5"/>
          <p:cNvSpPr>
            <a:spLocks noGrp="1" noChangeArrowheads="1"/>
          </p:cNvSpPr>
          <p:nvPr>
            <p:ph type="body" idx="1"/>
          </p:nvPr>
        </p:nvSpPr>
        <p:spPr/>
        <p:txBody>
          <a:bodyPr/>
          <a:lstStyle/>
          <a:p>
            <a:r>
              <a:rPr lang="nb-NO" altLang="nb-NO" b="1" dirty="0" err="1" smtClean="0"/>
              <a:t>Compression</a:t>
            </a:r>
            <a:endParaRPr lang="nb-NO" altLang="nb-NO" b="1" dirty="0"/>
          </a:p>
          <a:p>
            <a:r>
              <a:rPr lang="nb-NO" altLang="nb-NO" b="1" dirty="0" err="1" smtClean="0"/>
              <a:t>Ulcer</a:t>
            </a:r>
            <a:endParaRPr lang="nb-NO" altLang="nb-NO" dirty="0"/>
          </a:p>
          <a:p>
            <a:r>
              <a:rPr lang="nb-NO" altLang="nb-NO" dirty="0" err="1" smtClean="0"/>
              <a:t>Mecanical</a:t>
            </a:r>
            <a:r>
              <a:rPr lang="nb-NO" altLang="nb-NO" dirty="0" smtClean="0"/>
              <a:t> </a:t>
            </a:r>
            <a:r>
              <a:rPr lang="nb-NO" altLang="nb-NO" dirty="0" err="1" smtClean="0"/>
              <a:t>offloading</a:t>
            </a:r>
            <a:r>
              <a:rPr lang="nb-NO" altLang="nb-NO" dirty="0" smtClean="0"/>
              <a:t> and </a:t>
            </a:r>
            <a:r>
              <a:rPr lang="nb-NO" altLang="nb-NO" dirty="0" err="1" smtClean="0"/>
              <a:t>redistribution</a:t>
            </a:r>
            <a:r>
              <a:rPr lang="nb-NO" altLang="nb-NO" dirty="0" smtClean="0"/>
              <a:t> </a:t>
            </a:r>
            <a:r>
              <a:rPr lang="nb-NO" altLang="nb-NO" dirty="0" err="1" smtClean="0"/>
              <a:t>of</a:t>
            </a:r>
            <a:r>
              <a:rPr lang="nb-NO" altLang="nb-NO" dirty="0" smtClean="0"/>
              <a:t> </a:t>
            </a:r>
            <a:r>
              <a:rPr lang="nb-NO" altLang="nb-NO" dirty="0" err="1" smtClean="0"/>
              <a:t>pressure</a:t>
            </a:r>
            <a:endParaRPr lang="nb-NO" altLang="nb-NO" dirty="0"/>
          </a:p>
          <a:p>
            <a:r>
              <a:rPr lang="nb-NO" altLang="nb-NO" dirty="0" err="1" smtClean="0"/>
              <a:t>Some</a:t>
            </a:r>
            <a:r>
              <a:rPr lang="nb-NO" altLang="nb-NO" dirty="0" smtClean="0"/>
              <a:t> </a:t>
            </a:r>
            <a:r>
              <a:rPr lang="nb-NO" altLang="nb-NO" dirty="0" err="1" smtClean="0"/>
              <a:t>of</a:t>
            </a:r>
            <a:r>
              <a:rPr lang="nb-NO" altLang="nb-NO" dirty="0" smtClean="0"/>
              <a:t> </a:t>
            </a:r>
            <a:r>
              <a:rPr lang="nb-NO" altLang="nb-NO" dirty="0" err="1" smtClean="0"/>
              <a:t>the</a:t>
            </a:r>
            <a:r>
              <a:rPr lang="nb-NO" altLang="nb-NO" dirty="0" smtClean="0"/>
              <a:t> </a:t>
            </a:r>
            <a:r>
              <a:rPr lang="nb-NO" altLang="nb-NO" dirty="0" err="1" smtClean="0"/>
              <a:t>load</a:t>
            </a:r>
            <a:r>
              <a:rPr lang="nb-NO" altLang="nb-NO" dirty="0" smtClean="0"/>
              <a:t> is </a:t>
            </a:r>
            <a:r>
              <a:rPr lang="nb-NO" altLang="nb-NO" dirty="0" err="1" smtClean="0"/>
              <a:t>transferred</a:t>
            </a:r>
            <a:r>
              <a:rPr lang="nb-NO" altLang="nb-NO" dirty="0" smtClean="0"/>
              <a:t> to </a:t>
            </a:r>
            <a:r>
              <a:rPr lang="nb-NO" altLang="nb-NO" dirty="0" err="1" smtClean="0"/>
              <a:t>the</a:t>
            </a:r>
            <a:r>
              <a:rPr lang="nb-NO" altLang="nb-NO" dirty="0" smtClean="0"/>
              <a:t> </a:t>
            </a:r>
            <a:r>
              <a:rPr lang="nb-NO" altLang="nb-NO" dirty="0" err="1" smtClean="0"/>
              <a:t>calf</a:t>
            </a:r>
            <a:endParaRPr lang="nb-NO" altLang="nb-NO" dirty="0"/>
          </a:p>
          <a:p>
            <a:r>
              <a:rPr lang="nb-NO" altLang="nb-NO" b="1" dirty="0" err="1"/>
              <a:t>Charcot</a:t>
            </a:r>
            <a:endParaRPr lang="nb-NO" altLang="nb-NO" dirty="0"/>
          </a:p>
          <a:p>
            <a:r>
              <a:rPr lang="nb-NO" altLang="nb-NO" dirty="0" err="1" smtClean="0"/>
              <a:t>Prevent</a:t>
            </a:r>
            <a:r>
              <a:rPr lang="nb-NO" altLang="nb-NO" dirty="0" smtClean="0"/>
              <a:t> </a:t>
            </a:r>
            <a:r>
              <a:rPr lang="nb-NO" altLang="nb-NO" dirty="0" err="1" smtClean="0"/>
              <a:t>deformities</a:t>
            </a:r>
            <a:endParaRPr lang="nb-NO" altLang="nb-NO" b="1" dirty="0"/>
          </a:p>
        </p:txBody>
      </p:sp>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1531549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nb-NO" altLang="nb-NO" sz="4000" dirty="0"/>
              <a:t>Ortopediteknikk AS </a:t>
            </a:r>
            <a:br>
              <a:rPr lang="nb-NO" altLang="nb-NO" sz="4000" dirty="0"/>
            </a:br>
            <a:r>
              <a:rPr lang="nb-NO" altLang="nb-NO" sz="4000" dirty="0"/>
              <a:t>avd. Ryen, Oslo</a:t>
            </a:r>
            <a:endParaRPr lang="en-US" altLang="nb-NO" sz="4000" dirty="0"/>
          </a:p>
        </p:txBody>
      </p:sp>
      <p:pic>
        <p:nvPicPr>
          <p:cNvPr id="9220" name="Picture 4" descr="IMG_001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3588290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body" sz="half" idx="1"/>
          </p:nvPr>
        </p:nvSpPr>
        <p:spPr>
          <a:xfrm>
            <a:off x="611188" y="981075"/>
            <a:ext cx="4038600" cy="4525963"/>
          </a:xfrm>
        </p:spPr>
        <p:txBody>
          <a:bodyPr>
            <a:normAutofit/>
          </a:bodyPr>
          <a:lstStyle/>
          <a:p>
            <a:r>
              <a:rPr lang="nb-NO" altLang="nb-NO" sz="2400" dirty="0" smtClean="0"/>
              <a:t>Alternative to TCC</a:t>
            </a:r>
            <a:endParaRPr lang="nb-NO" altLang="nb-NO" sz="2400" dirty="0"/>
          </a:p>
          <a:p>
            <a:r>
              <a:rPr lang="nb-NO" altLang="nb-NO" sz="2400" dirty="0" smtClean="0"/>
              <a:t>The pasient </a:t>
            </a:r>
            <a:r>
              <a:rPr lang="nb-NO" altLang="nb-NO" sz="2400" dirty="0" err="1" smtClean="0"/>
              <a:t>can</a:t>
            </a:r>
            <a:r>
              <a:rPr lang="nb-NO" altLang="nb-NO" sz="2400" dirty="0" smtClean="0"/>
              <a:t> </a:t>
            </a:r>
            <a:r>
              <a:rPr lang="nb-NO" altLang="nb-NO" sz="2400" dirty="0" err="1" smtClean="0"/>
              <a:t>take</a:t>
            </a:r>
            <a:r>
              <a:rPr lang="nb-NO" altLang="nb-NO" sz="2400" dirty="0" smtClean="0"/>
              <a:t> </a:t>
            </a:r>
            <a:r>
              <a:rPr lang="nb-NO" altLang="nb-NO" sz="2400" dirty="0" err="1" smtClean="0"/>
              <a:t>the</a:t>
            </a:r>
            <a:r>
              <a:rPr lang="nb-NO" altLang="nb-NO" sz="2400" dirty="0" smtClean="0"/>
              <a:t> </a:t>
            </a:r>
            <a:r>
              <a:rPr lang="nb-NO" altLang="nb-NO" sz="2400" dirty="0" err="1" smtClean="0"/>
              <a:t>orthosis</a:t>
            </a:r>
            <a:r>
              <a:rPr lang="nb-NO" altLang="nb-NO" sz="2400" dirty="0" smtClean="0"/>
              <a:t> </a:t>
            </a:r>
            <a:r>
              <a:rPr lang="nb-NO" altLang="nb-NO" sz="2400" dirty="0" err="1" smtClean="0"/>
              <a:t>off</a:t>
            </a:r>
            <a:r>
              <a:rPr lang="nb-NO" altLang="nb-NO" sz="2400" dirty="0" smtClean="0"/>
              <a:t> at </a:t>
            </a:r>
            <a:r>
              <a:rPr lang="nb-NO" altLang="nb-NO" sz="2400" dirty="0" err="1" smtClean="0"/>
              <a:t>night</a:t>
            </a:r>
            <a:endParaRPr lang="nb-NO" altLang="nb-NO" sz="2400" dirty="0"/>
          </a:p>
          <a:p>
            <a:r>
              <a:rPr lang="nb-NO" altLang="nb-NO" sz="2400" dirty="0" smtClean="0"/>
              <a:t>Better hygiene</a:t>
            </a:r>
            <a:endParaRPr lang="nb-NO" altLang="nb-NO" sz="2400" dirty="0"/>
          </a:p>
          <a:p>
            <a:r>
              <a:rPr lang="nb-NO" altLang="nb-NO" sz="2400" dirty="0" err="1" smtClean="0"/>
              <a:t>Can</a:t>
            </a:r>
            <a:r>
              <a:rPr lang="nb-NO" altLang="nb-NO" sz="2400" dirty="0" smtClean="0"/>
              <a:t> </a:t>
            </a:r>
            <a:r>
              <a:rPr lang="nb-NO" altLang="nb-NO" sz="2400" dirty="0" err="1" smtClean="0"/>
              <a:t>put</a:t>
            </a:r>
            <a:r>
              <a:rPr lang="nb-NO" altLang="nb-NO" sz="2400" dirty="0" smtClean="0"/>
              <a:t> </a:t>
            </a:r>
            <a:r>
              <a:rPr lang="nb-NO" altLang="nb-NO" sz="2400" dirty="0" err="1" smtClean="0"/>
              <a:t>weight</a:t>
            </a:r>
            <a:r>
              <a:rPr lang="nb-NO" altLang="nb-NO" sz="2400" dirty="0" smtClean="0"/>
              <a:t> </a:t>
            </a:r>
            <a:r>
              <a:rPr lang="nb-NO" altLang="nb-NO" sz="2400" dirty="0" err="1" smtClean="0"/>
              <a:t>on</a:t>
            </a:r>
            <a:r>
              <a:rPr lang="nb-NO" altLang="nb-NO" sz="2400" dirty="0" smtClean="0"/>
              <a:t> </a:t>
            </a:r>
            <a:r>
              <a:rPr lang="nb-NO" altLang="nb-NO" sz="2400" dirty="0" err="1" smtClean="0"/>
              <a:t>the</a:t>
            </a:r>
            <a:r>
              <a:rPr lang="nb-NO" altLang="nb-NO" sz="2400" dirty="0" smtClean="0"/>
              <a:t> </a:t>
            </a:r>
            <a:r>
              <a:rPr lang="nb-NO" altLang="nb-NO" sz="2400" dirty="0" err="1" smtClean="0"/>
              <a:t>foot</a:t>
            </a:r>
            <a:r>
              <a:rPr lang="nb-NO" altLang="nb-NO" sz="2400" dirty="0" smtClean="0"/>
              <a:t> and be </a:t>
            </a:r>
            <a:r>
              <a:rPr lang="nb-NO" altLang="nb-NO" sz="2400" dirty="0" err="1" smtClean="0"/>
              <a:t>moderately</a:t>
            </a:r>
            <a:r>
              <a:rPr lang="nb-NO" altLang="nb-NO" sz="2400" dirty="0" smtClean="0"/>
              <a:t> </a:t>
            </a:r>
            <a:r>
              <a:rPr lang="nb-NO" altLang="nb-NO" sz="2400" dirty="0" err="1" smtClean="0"/>
              <a:t>active</a:t>
            </a:r>
            <a:endParaRPr lang="nb-NO" altLang="nb-NO" sz="2400" dirty="0" smtClean="0"/>
          </a:p>
          <a:p>
            <a:r>
              <a:rPr lang="nb-NO" altLang="nb-NO" sz="2400" dirty="0" err="1" smtClean="0"/>
              <a:t>Can</a:t>
            </a:r>
            <a:r>
              <a:rPr lang="nb-NO" altLang="nb-NO" sz="2400" dirty="0" smtClean="0"/>
              <a:t> </a:t>
            </a:r>
            <a:r>
              <a:rPr lang="nb-NO" altLang="nb-NO" sz="2400" dirty="0" err="1" smtClean="0"/>
              <a:t>walk</a:t>
            </a:r>
            <a:r>
              <a:rPr lang="nb-NO" altLang="nb-NO" sz="2400" dirty="0" smtClean="0"/>
              <a:t> </a:t>
            </a:r>
            <a:r>
              <a:rPr lang="nb-NO" altLang="nb-NO" sz="2400" dirty="0" err="1" smtClean="0"/>
              <a:t>with</a:t>
            </a:r>
            <a:r>
              <a:rPr lang="nb-NO" altLang="nb-NO" sz="2400" dirty="0" smtClean="0"/>
              <a:t> </a:t>
            </a:r>
            <a:r>
              <a:rPr lang="nb-NO" altLang="nb-NO" sz="2400" dirty="0" err="1" smtClean="0"/>
              <a:t>the</a:t>
            </a:r>
            <a:r>
              <a:rPr lang="nb-NO" altLang="nb-NO" sz="2400" dirty="0" smtClean="0"/>
              <a:t> </a:t>
            </a:r>
            <a:r>
              <a:rPr lang="nb-NO" altLang="nb-NO" sz="2400" dirty="0" err="1" smtClean="0"/>
              <a:t>orthosis</a:t>
            </a:r>
            <a:r>
              <a:rPr lang="nb-NO" altLang="nb-NO" sz="2400" dirty="0" smtClean="0"/>
              <a:t> </a:t>
            </a:r>
            <a:r>
              <a:rPr lang="nb-NO" altLang="nb-NO" sz="2400" dirty="0" err="1" smtClean="0"/>
              <a:t>outside</a:t>
            </a:r>
            <a:r>
              <a:rPr lang="nb-NO" altLang="nb-NO" sz="2400" dirty="0" smtClean="0"/>
              <a:t>, summer and </a:t>
            </a:r>
            <a:r>
              <a:rPr lang="nb-NO" altLang="nb-NO" sz="2400" dirty="0" err="1" smtClean="0"/>
              <a:t>winter</a:t>
            </a:r>
            <a:endParaRPr lang="nb-NO" altLang="nb-NO" sz="2400" dirty="0"/>
          </a:p>
          <a:p>
            <a:r>
              <a:rPr lang="nb-NO" altLang="nb-NO" sz="2400" dirty="0" err="1"/>
              <a:t>Compliance</a:t>
            </a:r>
            <a:r>
              <a:rPr lang="nb-NO" altLang="nb-NO" sz="2400" dirty="0"/>
              <a:t> – </a:t>
            </a:r>
            <a:r>
              <a:rPr lang="nb-NO" altLang="nb-NO" sz="2400" dirty="0" smtClean="0"/>
              <a:t>never </a:t>
            </a:r>
            <a:r>
              <a:rPr lang="nb-NO" altLang="nb-NO" sz="2400" dirty="0" err="1" smtClean="0"/>
              <a:t>put</a:t>
            </a:r>
            <a:r>
              <a:rPr lang="nb-NO" altLang="nb-NO" sz="2400" dirty="0" smtClean="0"/>
              <a:t> </a:t>
            </a:r>
            <a:r>
              <a:rPr lang="nb-NO" altLang="nb-NO" sz="2400" dirty="0" err="1" smtClean="0"/>
              <a:t>weight</a:t>
            </a:r>
            <a:r>
              <a:rPr lang="nb-NO" altLang="nb-NO" sz="2400" dirty="0" smtClean="0"/>
              <a:t> </a:t>
            </a:r>
            <a:r>
              <a:rPr lang="nb-NO" altLang="nb-NO" sz="2400" dirty="0" err="1" smtClean="0"/>
              <a:t>on</a:t>
            </a:r>
            <a:r>
              <a:rPr lang="nb-NO" altLang="nb-NO" sz="2400" dirty="0" smtClean="0"/>
              <a:t> </a:t>
            </a:r>
            <a:r>
              <a:rPr lang="nb-NO" altLang="nb-NO" sz="2400" dirty="0" err="1" smtClean="0"/>
              <a:t>the</a:t>
            </a:r>
            <a:r>
              <a:rPr lang="nb-NO" altLang="nb-NO" sz="2400" dirty="0" smtClean="0"/>
              <a:t> </a:t>
            </a:r>
            <a:r>
              <a:rPr lang="nb-NO" altLang="nb-NO" sz="2400" dirty="0" err="1" smtClean="0"/>
              <a:t>foot</a:t>
            </a:r>
            <a:r>
              <a:rPr lang="nb-NO" altLang="nb-NO" sz="2400" dirty="0" smtClean="0"/>
              <a:t> </a:t>
            </a:r>
            <a:r>
              <a:rPr lang="nb-NO" altLang="nb-NO" sz="2400" dirty="0" err="1" smtClean="0"/>
              <a:t>without</a:t>
            </a:r>
            <a:r>
              <a:rPr lang="nb-NO" altLang="nb-NO" sz="2400" dirty="0" smtClean="0"/>
              <a:t> </a:t>
            </a:r>
            <a:r>
              <a:rPr lang="nb-NO" altLang="nb-NO" sz="2400" dirty="0" err="1" smtClean="0"/>
              <a:t>wearing</a:t>
            </a:r>
            <a:r>
              <a:rPr lang="nb-NO" altLang="nb-NO" sz="2400" dirty="0" smtClean="0"/>
              <a:t> </a:t>
            </a:r>
            <a:r>
              <a:rPr lang="nb-NO" altLang="nb-NO" sz="2400" dirty="0" err="1" smtClean="0"/>
              <a:t>the</a:t>
            </a:r>
            <a:r>
              <a:rPr lang="nb-NO" altLang="nb-NO" sz="2400" dirty="0" smtClean="0"/>
              <a:t> </a:t>
            </a:r>
            <a:r>
              <a:rPr lang="nb-NO" altLang="nb-NO" sz="2400" dirty="0" err="1" smtClean="0"/>
              <a:t>orthosis</a:t>
            </a:r>
            <a:endParaRPr lang="en-US" altLang="nb-NO" sz="2400" dirty="0"/>
          </a:p>
        </p:txBody>
      </p:sp>
      <p:pic>
        <p:nvPicPr>
          <p:cNvPr id="33799" name="Picture 7" descr="Bilde005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724525" y="1125538"/>
            <a:ext cx="1749425" cy="218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2" name="Picture 10" descr="bilde0049"/>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792788" y="3938588"/>
            <a:ext cx="174942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altLang="nb-NO" smtClean="0"/>
              <a:t>18.09.2014</a:t>
            </a:r>
            <a:endParaRPr lang="en-US" altLang="nb-NO"/>
          </a:p>
        </p:txBody>
      </p:sp>
    </p:spTree>
    <p:extLst>
      <p:ext uri="{BB962C8B-B14F-4D97-AF65-F5344CB8AC3E}">
        <p14:creationId xmlns:p14="http://schemas.microsoft.com/office/powerpoint/2010/main" val="1473859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nb-NO" altLang="nb-NO" dirty="0" err="1" smtClean="0"/>
              <a:t>Other</a:t>
            </a:r>
            <a:r>
              <a:rPr lang="nb-NO" altLang="nb-NO" dirty="0" smtClean="0"/>
              <a:t> </a:t>
            </a:r>
            <a:r>
              <a:rPr lang="nb-NO" altLang="nb-NO" dirty="0" err="1" smtClean="0"/>
              <a:t>AFOs</a:t>
            </a:r>
            <a:endParaRPr lang="en-US" altLang="nb-NO" dirty="0"/>
          </a:p>
        </p:txBody>
      </p:sp>
      <p:sp>
        <p:nvSpPr>
          <p:cNvPr id="36867" name="Rectangle 3"/>
          <p:cNvSpPr>
            <a:spLocks noGrp="1" noChangeArrowheads="1"/>
          </p:cNvSpPr>
          <p:nvPr>
            <p:ph type="body" sz="half" idx="1"/>
          </p:nvPr>
        </p:nvSpPr>
        <p:spPr/>
        <p:txBody>
          <a:bodyPr>
            <a:normAutofit/>
          </a:bodyPr>
          <a:lstStyle/>
          <a:p>
            <a:r>
              <a:rPr lang="nb-NO" altLang="nb-NO" sz="2800" dirty="0" err="1" smtClean="0"/>
              <a:t>Neuropathy</a:t>
            </a:r>
            <a:r>
              <a:rPr lang="nb-NO" altLang="nb-NO" sz="2800" dirty="0" smtClean="0"/>
              <a:t> </a:t>
            </a:r>
            <a:r>
              <a:rPr lang="nb-NO" altLang="nb-NO" sz="2800" dirty="0" err="1" smtClean="0"/>
              <a:t>can</a:t>
            </a:r>
            <a:r>
              <a:rPr lang="nb-NO" altLang="nb-NO" sz="2800" dirty="0" smtClean="0"/>
              <a:t> lead to </a:t>
            </a:r>
            <a:r>
              <a:rPr lang="nb-NO" altLang="nb-NO" sz="2800" dirty="0" err="1" smtClean="0"/>
              <a:t>poor</a:t>
            </a:r>
            <a:r>
              <a:rPr lang="nb-NO" altLang="nb-NO" sz="2800" dirty="0" smtClean="0"/>
              <a:t> </a:t>
            </a:r>
            <a:r>
              <a:rPr lang="nb-NO" altLang="nb-NO" sz="2800" dirty="0" err="1" smtClean="0"/>
              <a:t>balance</a:t>
            </a:r>
            <a:endParaRPr lang="nb-NO" altLang="nb-NO" sz="2800" dirty="0"/>
          </a:p>
          <a:p>
            <a:r>
              <a:rPr lang="nb-NO" altLang="nb-NO" sz="2800" dirty="0" err="1" smtClean="0"/>
              <a:t>Of</a:t>
            </a:r>
            <a:r>
              <a:rPr lang="nb-NO" altLang="nb-NO" sz="2800" dirty="0" smtClean="0"/>
              <a:t> </a:t>
            </a:r>
            <a:r>
              <a:rPr lang="nb-NO" altLang="nb-NO" sz="2800" dirty="0" err="1" smtClean="0"/>
              <a:t>the</a:t>
            </a:r>
            <a:r>
              <a:rPr lang="nb-NO" altLang="nb-NO" sz="2800" dirty="0" smtClean="0"/>
              <a:t> shelf </a:t>
            </a:r>
            <a:r>
              <a:rPr lang="nb-NO" altLang="nb-NO" sz="2800" dirty="0" err="1" smtClean="0"/>
              <a:t>orthoses</a:t>
            </a:r>
            <a:endParaRPr lang="nb-NO" altLang="nb-NO" sz="2800" dirty="0"/>
          </a:p>
          <a:p>
            <a:r>
              <a:rPr lang="nb-NO" altLang="nb-NO" sz="2800" dirty="0" err="1" smtClean="0"/>
              <a:t>Light</a:t>
            </a:r>
            <a:r>
              <a:rPr lang="nb-NO" altLang="nb-NO" sz="2800" dirty="0" smtClean="0"/>
              <a:t> </a:t>
            </a:r>
            <a:r>
              <a:rPr lang="nb-NO" altLang="nb-NO" sz="2800" dirty="0" err="1" smtClean="0"/>
              <a:t>weight</a:t>
            </a:r>
            <a:endParaRPr lang="nb-NO" altLang="nb-NO" sz="2800" dirty="0"/>
          </a:p>
          <a:p>
            <a:r>
              <a:rPr lang="nb-NO" altLang="nb-NO" sz="2800" dirty="0" err="1" smtClean="0"/>
              <a:t>Easier</a:t>
            </a:r>
            <a:r>
              <a:rPr lang="nb-NO" altLang="nb-NO" sz="2800" dirty="0" smtClean="0"/>
              <a:t> to </a:t>
            </a:r>
            <a:r>
              <a:rPr lang="nb-NO" altLang="nb-NO" sz="2800" dirty="0" err="1" smtClean="0"/>
              <a:t>put</a:t>
            </a:r>
            <a:r>
              <a:rPr lang="nb-NO" altLang="nb-NO" sz="2800" dirty="0" smtClean="0"/>
              <a:t> </a:t>
            </a:r>
            <a:r>
              <a:rPr lang="nb-NO" altLang="nb-NO" sz="2800" dirty="0" err="1" smtClean="0"/>
              <a:t>on</a:t>
            </a:r>
            <a:r>
              <a:rPr lang="nb-NO" altLang="nb-NO" sz="2800" dirty="0" smtClean="0"/>
              <a:t> and </a:t>
            </a:r>
            <a:r>
              <a:rPr lang="nb-NO" altLang="nb-NO" sz="2800" dirty="0" err="1" smtClean="0"/>
              <a:t>take</a:t>
            </a:r>
            <a:r>
              <a:rPr lang="nb-NO" altLang="nb-NO" sz="2800" dirty="0" smtClean="0"/>
              <a:t> </a:t>
            </a:r>
            <a:r>
              <a:rPr lang="nb-NO" altLang="nb-NO" sz="2800" dirty="0" err="1" smtClean="0"/>
              <a:t>off</a:t>
            </a:r>
            <a:r>
              <a:rPr lang="nb-NO" altLang="nb-NO" sz="2800" dirty="0" smtClean="0"/>
              <a:t> and </a:t>
            </a:r>
            <a:r>
              <a:rPr lang="nb-NO" altLang="nb-NO" sz="2800" dirty="0" err="1" smtClean="0"/>
              <a:t>easier</a:t>
            </a:r>
            <a:r>
              <a:rPr lang="nb-NO" altLang="nb-NO" sz="2800" dirty="0" smtClean="0"/>
              <a:t> to </a:t>
            </a:r>
            <a:r>
              <a:rPr lang="nb-NO" altLang="nb-NO" sz="2800" dirty="0" err="1" smtClean="0"/>
              <a:t>walk</a:t>
            </a:r>
            <a:r>
              <a:rPr lang="nb-NO" altLang="nb-NO" sz="2800" dirty="0" smtClean="0"/>
              <a:t> </a:t>
            </a:r>
          </a:p>
          <a:p>
            <a:r>
              <a:rPr lang="nb-NO" altLang="nb-NO" sz="2800" dirty="0" err="1" smtClean="0"/>
              <a:t>Always</a:t>
            </a:r>
            <a:r>
              <a:rPr lang="nb-NO" altLang="nb-NO" sz="2800" dirty="0" smtClean="0"/>
              <a:t> </a:t>
            </a:r>
            <a:r>
              <a:rPr lang="nb-NO" altLang="nb-NO" sz="2800" dirty="0" err="1" smtClean="0"/>
              <a:t>made</a:t>
            </a:r>
            <a:r>
              <a:rPr lang="nb-NO" altLang="nb-NO" sz="2800" dirty="0" smtClean="0"/>
              <a:t> </a:t>
            </a:r>
            <a:r>
              <a:rPr lang="nb-NO" altLang="nb-NO" sz="2800" dirty="0" err="1" smtClean="0"/>
              <a:t>with</a:t>
            </a:r>
            <a:r>
              <a:rPr lang="nb-NO" altLang="nb-NO" sz="2800" dirty="0" smtClean="0"/>
              <a:t> a </a:t>
            </a:r>
            <a:r>
              <a:rPr lang="nb-NO" altLang="nb-NO" sz="2800" dirty="0" err="1" smtClean="0"/>
              <a:t>made</a:t>
            </a:r>
            <a:r>
              <a:rPr lang="nb-NO" altLang="nb-NO" sz="2800" dirty="0" smtClean="0"/>
              <a:t> to </a:t>
            </a:r>
            <a:r>
              <a:rPr lang="nb-NO" altLang="nb-NO" sz="2800" dirty="0" err="1" smtClean="0"/>
              <a:t>measure</a:t>
            </a:r>
            <a:r>
              <a:rPr lang="nb-NO" altLang="nb-NO" sz="2800" dirty="0" smtClean="0"/>
              <a:t> </a:t>
            </a:r>
            <a:r>
              <a:rPr lang="nb-NO" altLang="nb-NO" sz="2800" dirty="0" err="1" smtClean="0"/>
              <a:t>inlay</a:t>
            </a:r>
            <a:endParaRPr lang="en-US" altLang="nb-NO" sz="2800" dirty="0"/>
          </a:p>
        </p:txBody>
      </p:sp>
      <p:pic>
        <p:nvPicPr>
          <p:cNvPr id="36871" name="Picture 7" descr="bilde005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792788" y="1600200"/>
            <a:ext cx="1749425"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2" name="Picture 8" descr="bilde0054"/>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792788" y="3938588"/>
            <a:ext cx="174942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altLang="nb-NO" smtClean="0"/>
              <a:t>18.09.2014</a:t>
            </a:r>
            <a:endParaRPr lang="en-US" altLang="nb-NO"/>
          </a:p>
        </p:txBody>
      </p:sp>
    </p:spTree>
    <p:extLst>
      <p:ext uri="{BB962C8B-B14F-4D97-AF65-F5344CB8AC3E}">
        <p14:creationId xmlns:p14="http://schemas.microsoft.com/office/powerpoint/2010/main" val="1903819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G_0006"/>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258888" y="2276475"/>
            <a:ext cx="5040312" cy="412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p:cNvSpPr>
            <a:spLocks noGrp="1" noChangeArrowheads="1"/>
          </p:cNvSpPr>
          <p:nvPr>
            <p:ph type="title"/>
          </p:nvPr>
        </p:nvSpPr>
        <p:spPr>
          <a:xfrm>
            <a:off x="1116013" y="1268413"/>
            <a:ext cx="7342187" cy="1150937"/>
          </a:xfrm>
        </p:spPr>
        <p:txBody>
          <a:bodyPr/>
          <a:lstStyle/>
          <a:p>
            <a:r>
              <a:rPr lang="nb-NO" altLang="nb-NO" sz="4000" dirty="0" err="1" smtClean="0">
                <a:latin typeface="Calibri" panose="020F0502020204030204" pitchFamily="34" charset="0"/>
              </a:rPr>
              <a:t>Inlays</a:t>
            </a:r>
            <a:r>
              <a:rPr lang="nb-NO" altLang="nb-NO" sz="4000" dirty="0" smtClean="0">
                <a:latin typeface="Calibri" panose="020F0502020204030204" pitchFamily="34" charset="0"/>
              </a:rPr>
              <a:t> – </a:t>
            </a:r>
            <a:r>
              <a:rPr lang="nb-NO" altLang="nb-NO" sz="2000" dirty="0" err="1" smtClean="0">
                <a:latin typeface="Calibri" panose="020F0502020204030204" pitchFamily="34" charset="0"/>
              </a:rPr>
              <a:t>pressure</a:t>
            </a:r>
            <a:r>
              <a:rPr lang="nb-NO" altLang="nb-NO" sz="2000" dirty="0" smtClean="0">
                <a:latin typeface="Calibri" panose="020F0502020204030204" pitchFamily="34" charset="0"/>
              </a:rPr>
              <a:t> </a:t>
            </a:r>
            <a:r>
              <a:rPr lang="nb-NO" altLang="nb-NO" sz="2000" dirty="0" err="1" smtClean="0">
                <a:latin typeface="Calibri" panose="020F0502020204030204" pitchFamily="34" charset="0"/>
              </a:rPr>
              <a:t>distribution</a:t>
            </a:r>
            <a:r>
              <a:rPr lang="nb-NO" altLang="nb-NO" sz="2000" dirty="0" smtClean="0">
                <a:latin typeface="Calibri" panose="020F0502020204030204" pitchFamily="34" charset="0"/>
              </a:rPr>
              <a:t> and </a:t>
            </a:r>
            <a:r>
              <a:rPr lang="nb-NO" altLang="nb-NO" sz="2000" dirty="0" err="1" smtClean="0">
                <a:latin typeface="Calibri" panose="020F0502020204030204" pitchFamily="34" charset="0"/>
              </a:rPr>
              <a:t>pressure</a:t>
            </a:r>
            <a:r>
              <a:rPr lang="nb-NO" altLang="nb-NO" sz="2000" dirty="0" smtClean="0">
                <a:latin typeface="Calibri" panose="020F0502020204030204" pitchFamily="34" charset="0"/>
              </a:rPr>
              <a:t> </a:t>
            </a:r>
            <a:r>
              <a:rPr lang="nb-NO" altLang="nb-NO" sz="2000" dirty="0" err="1" smtClean="0">
                <a:latin typeface="Calibri" panose="020F0502020204030204" pitchFamily="34" charset="0"/>
              </a:rPr>
              <a:t>relief</a:t>
            </a:r>
            <a:endParaRPr lang="en-US" altLang="nb-NO" sz="2000" dirty="0">
              <a:latin typeface="Calibri" panose="020F0502020204030204" pitchFamily="34" charset="0"/>
            </a:endParaRPr>
          </a:p>
        </p:txBody>
      </p:sp>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141588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484313"/>
            <a:ext cx="7772400" cy="1487487"/>
          </a:xfrm>
        </p:spPr>
        <p:txBody>
          <a:bodyPr>
            <a:normAutofit/>
          </a:bodyPr>
          <a:lstStyle/>
          <a:p>
            <a:r>
              <a:rPr lang="nb-NO" altLang="nb-NO" sz="4000" dirty="0" smtClean="0">
                <a:latin typeface="Calibri" panose="020F0502020204030204" pitchFamily="34" charset="0"/>
              </a:rPr>
              <a:t>Special </a:t>
            </a:r>
            <a:r>
              <a:rPr lang="nb-NO" altLang="nb-NO" sz="4000" dirty="0" err="1" smtClean="0">
                <a:latin typeface="Calibri" panose="020F0502020204030204" pitchFamily="34" charset="0"/>
              </a:rPr>
              <a:t>shoes</a:t>
            </a:r>
            <a:r>
              <a:rPr lang="nb-NO" altLang="nb-NO" sz="4000" dirty="0">
                <a:latin typeface="Calibri" panose="020F0502020204030204" pitchFamily="34" charset="0"/>
              </a:rPr>
              <a:t> </a:t>
            </a:r>
            <a:r>
              <a:rPr lang="nb-NO" altLang="nb-NO" sz="4000" dirty="0" smtClean="0">
                <a:latin typeface="Calibri" panose="020F0502020204030204" pitchFamily="34" charset="0"/>
              </a:rPr>
              <a:t>– </a:t>
            </a:r>
            <a:r>
              <a:rPr lang="nb-NO" altLang="nb-NO" sz="4000" dirty="0" err="1" smtClean="0">
                <a:latin typeface="Calibri" panose="020F0502020204030204" pitchFamily="34" charset="0"/>
              </a:rPr>
              <a:t>of</a:t>
            </a:r>
            <a:r>
              <a:rPr lang="nb-NO" altLang="nb-NO" sz="4000" dirty="0" smtClean="0">
                <a:latin typeface="Calibri" panose="020F0502020204030204" pitchFamily="34" charset="0"/>
              </a:rPr>
              <a:t> </a:t>
            </a:r>
            <a:r>
              <a:rPr lang="nb-NO" altLang="nb-NO" sz="4000" dirty="0" err="1" smtClean="0">
                <a:latin typeface="Calibri" panose="020F0502020204030204" pitchFamily="34" charset="0"/>
              </a:rPr>
              <a:t>the</a:t>
            </a:r>
            <a:r>
              <a:rPr lang="nb-NO" altLang="nb-NO" sz="4000" dirty="0" smtClean="0">
                <a:latin typeface="Calibri" panose="020F0502020204030204" pitchFamily="34" charset="0"/>
              </a:rPr>
              <a:t> shelf</a:t>
            </a:r>
            <a:r>
              <a:rPr lang="nb-NO" altLang="nb-NO" dirty="0">
                <a:latin typeface="Calibri" panose="020F0502020204030204" pitchFamily="34" charset="0"/>
              </a:rPr>
              <a:t/>
            </a:r>
            <a:br>
              <a:rPr lang="nb-NO" altLang="nb-NO" dirty="0">
                <a:latin typeface="Calibri" panose="020F0502020204030204" pitchFamily="34" charset="0"/>
              </a:rPr>
            </a:br>
            <a:r>
              <a:rPr lang="nb-NO" altLang="nb-NO" sz="1800" dirty="0" err="1" smtClean="0">
                <a:latin typeface="Calibri" panose="020F0502020204030204" pitchFamily="34" charset="0"/>
              </a:rPr>
              <a:t>combined</a:t>
            </a:r>
            <a:r>
              <a:rPr lang="nb-NO" altLang="nb-NO" sz="1800" dirty="0" smtClean="0">
                <a:latin typeface="Calibri" panose="020F0502020204030204" pitchFamily="34" charset="0"/>
              </a:rPr>
              <a:t> </a:t>
            </a:r>
            <a:r>
              <a:rPr lang="nb-NO" altLang="nb-NO" sz="1800" dirty="0" err="1" smtClean="0">
                <a:latin typeface="Calibri" panose="020F0502020204030204" pitchFamily="34" charset="0"/>
              </a:rPr>
              <a:t>with</a:t>
            </a:r>
            <a:r>
              <a:rPr lang="nb-NO" altLang="nb-NO" sz="1800" dirty="0" smtClean="0">
                <a:latin typeface="Calibri" panose="020F0502020204030204" pitchFamily="34" charset="0"/>
              </a:rPr>
              <a:t> </a:t>
            </a:r>
            <a:r>
              <a:rPr lang="nb-NO" altLang="nb-NO" sz="1800" dirty="0" err="1" smtClean="0">
                <a:latin typeface="Calibri" panose="020F0502020204030204" pitchFamily="34" charset="0"/>
              </a:rPr>
              <a:t>inlays</a:t>
            </a:r>
            <a:r>
              <a:rPr lang="nb-NO" altLang="nb-NO" sz="1800" dirty="0" smtClean="0">
                <a:latin typeface="Calibri" panose="020F0502020204030204" pitchFamily="34" charset="0"/>
              </a:rPr>
              <a:t/>
            </a:r>
            <a:br>
              <a:rPr lang="nb-NO" altLang="nb-NO" sz="1800" dirty="0" smtClean="0">
                <a:latin typeface="Calibri" panose="020F0502020204030204" pitchFamily="34" charset="0"/>
              </a:rPr>
            </a:br>
            <a:r>
              <a:rPr lang="nb-NO" altLang="nb-NO" sz="1800" dirty="0" err="1" smtClean="0">
                <a:latin typeface="Calibri" panose="020F0502020204030204" pitchFamily="34" charset="0"/>
              </a:rPr>
              <a:t>shoes</a:t>
            </a:r>
            <a:r>
              <a:rPr lang="nb-NO" altLang="nb-NO" sz="1800" dirty="0" smtClean="0">
                <a:latin typeface="Calibri" panose="020F0502020204030204" pitchFamily="34" charset="0"/>
              </a:rPr>
              <a:t> </a:t>
            </a:r>
            <a:r>
              <a:rPr lang="nb-NO" altLang="nb-NO" sz="1800" dirty="0" err="1" smtClean="0">
                <a:latin typeface="Calibri" panose="020F0502020204030204" pitchFamily="34" charset="0"/>
              </a:rPr>
              <a:t>with</a:t>
            </a:r>
            <a:r>
              <a:rPr lang="nb-NO" altLang="nb-NO" sz="1800" dirty="0" smtClean="0">
                <a:latin typeface="Calibri" panose="020F0502020204030204" pitchFamily="34" charset="0"/>
              </a:rPr>
              <a:t> a rigid </a:t>
            </a:r>
            <a:r>
              <a:rPr lang="nb-NO" altLang="nb-NO" sz="1800" dirty="0" err="1" smtClean="0">
                <a:latin typeface="Calibri" panose="020F0502020204030204" pitchFamily="34" charset="0"/>
              </a:rPr>
              <a:t>outsole</a:t>
            </a:r>
            <a:r>
              <a:rPr lang="nb-NO" altLang="nb-NO" sz="1800" dirty="0" smtClean="0">
                <a:latin typeface="Calibri" panose="020F0502020204030204" pitchFamily="34" charset="0"/>
              </a:rPr>
              <a:t>, </a:t>
            </a:r>
            <a:r>
              <a:rPr lang="nb-NO" altLang="nb-NO" sz="1800" dirty="0" err="1" smtClean="0">
                <a:latin typeface="Calibri" panose="020F0502020204030204" pitchFamily="34" charset="0"/>
              </a:rPr>
              <a:t>no</a:t>
            </a:r>
            <a:r>
              <a:rPr lang="nb-NO" altLang="nb-NO" sz="1800" dirty="0" smtClean="0">
                <a:latin typeface="Calibri" panose="020F0502020204030204" pitchFamily="34" charset="0"/>
              </a:rPr>
              <a:t> </a:t>
            </a:r>
            <a:r>
              <a:rPr lang="nb-NO" altLang="nb-NO" sz="1800" dirty="0" err="1" smtClean="0">
                <a:latin typeface="Calibri" panose="020F0502020204030204" pitchFamily="34" charset="0"/>
              </a:rPr>
              <a:t>seams</a:t>
            </a:r>
            <a:r>
              <a:rPr lang="nb-NO" altLang="nb-NO" sz="1800" dirty="0" smtClean="0">
                <a:latin typeface="Calibri" panose="020F0502020204030204" pitchFamily="34" charset="0"/>
              </a:rPr>
              <a:t> </a:t>
            </a:r>
            <a:r>
              <a:rPr lang="nb-NO" altLang="nb-NO" sz="1800" dirty="0" err="1" smtClean="0">
                <a:latin typeface="Calibri" panose="020F0502020204030204" pitchFamily="34" charset="0"/>
              </a:rPr>
              <a:t>on</a:t>
            </a:r>
            <a:r>
              <a:rPr lang="nb-NO" altLang="nb-NO" sz="1800" dirty="0" smtClean="0">
                <a:latin typeface="Calibri" panose="020F0502020204030204" pitchFamily="34" charset="0"/>
              </a:rPr>
              <a:t> </a:t>
            </a:r>
            <a:r>
              <a:rPr lang="nb-NO" altLang="nb-NO" sz="1800" dirty="0" err="1" smtClean="0">
                <a:latin typeface="Calibri" panose="020F0502020204030204" pitchFamily="34" charset="0"/>
              </a:rPr>
              <a:t>the</a:t>
            </a:r>
            <a:r>
              <a:rPr lang="nb-NO" altLang="nb-NO" sz="1800" dirty="0" smtClean="0">
                <a:latin typeface="Calibri" panose="020F0502020204030204" pitchFamily="34" charset="0"/>
              </a:rPr>
              <a:t> </a:t>
            </a:r>
            <a:r>
              <a:rPr lang="nb-NO" altLang="nb-NO" sz="1800" dirty="0" err="1" smtClean="0">
                <a:latin typeface="Calibri" panose="020F0502020204030204" pitchFamily="34" charset="0"/>
              </a:rPr>
              <a:t>inside</a:t>
            </a:r>
            <a:endParaRPr lang="en-US" altLang="nb-NO" sz="1800" dirty="0">
              <a:latin typeface="Calibri" panose="020F0502020204030204" pitchFamily="34" charset="0"/>
            </a:endParaRPr>
          </a:p>
        </p:txBody>
      </p:sp>
      <p:pic>
        <p:nvPicPr>
          <p:cNvPr id="19460" name="Picture 4" descr="IMG_0018"/>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11188" y="3160713"/>
            <a:ext cx="3744912" cy="302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5" descr="IMG_0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141663"/>
            <a:ext cx="3959225" cy="3041650"/>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405807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err="1" smtClean="0">
                <a:latin typeface="Calibri" panose="020F0502020204030204" pitchFamily="34" charset="0"/>
              </a:rPr>
              <a:t>Orthopedic</a:t>
            </a:r>
            <a:r>
              <a:rPr lang="nb-NO" sz="4000" dirty="0" smtClean="0">
                <a:latin typeface="Calibri" panose="020F0502020204030204" pitchFamily="34" charset="0"/>
              </a:rPr>
              <a:t> </a:t>
            </a:r>
            <a:r>
              <a:rPr lang="nb-NO" sz="4000" dirty="0" err="1" smtClean="0">
                <a:latin typeface="Calibri" panose="020F0502020204030204" pitchFamily="34" charset="0"/>
              </a:rPr>
              <a:t>shoes</a:t>
            </a:r>
            <a:endParaRPr lang="nb-NO" sz="4000" dirty="0">
              <a:latin typeface="Calibri" panose="020F0502020204030204" pitchFamily="34" charset="0"/>
            </a:endParaRPr>
          </a:p>
        </p:txBody>
      </p:sp>
      <p:sp>
        <p:nvSpPr>
          <p:cNvPr id="5" name="Plassholder for tekst 4"/>
          <p:cNvSpPr>
            <a:spLocks noGrp="1"/>
          </p:cNvSpPr>
          <p:nvPr>
            <p:ph type="body" idx="1"/>
          </p:nvPr>
        </p:nvSpPr>
        <p:spPr/>
        <p:txBody>
          <a:bodyPr>
            <a:normAutofit fontScale="92500"/>
          </a:bodyPr>
          <a:lstStyle/>
          <a:p>
            <a:r>
              <a:rPr lang="nb-NO" dirty="0" smtClean="0"/>
              <a:t>NOF, Norsk Ortopedisk Fottøy as</a:t>
            </a:r>
            <a:endParaRPr lang="nb-NO" dirty="0"/>
          </a:p>
        </p:txBody>
      </p:sp>
      <p:pic>
        <p:nvPicPr>
          <p:cNvPr id="4" name="Plassholder for innhold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2276872"/>
            <a:ext cx="4040188" cy="3017135"/>
          </a:xfrm>
        </p:spPr>
      </p:pic>
      <p:sp>
        <p:nvSpPr>
          <p:cNvPr id="6" name="Plassholder for tekst 5"/>
          <p:cNvSpPr>
            <a:spLocks noGrp="1"/>
          </p:cNvSpPr>
          <p:nvPr>
            <p:ph type="body" sz="quarter" idx="3"/>
          </p:nvPr>
        </p:nvSpPr>
        <p:spPr/>
        <p:txBody>
          <a:bodyPr/>
          <a:lstStyle/>
          <a:p>
            <a:r>
              <a:rPr lang="nb-NO" dirty="0" err="1" smtClean="0"/>
              <a:t>Custom</a:t>
            </a:r>
            <a:r>
              <a:rPr lang="nb-NO" dirty="0" smtClean="0"/>
              <a:t> </a:t>
            </a:r>
            <a:r>
              <a:rPr lang="nb-NO" dirty="0" err="1" smtClean="0"/>
              <a:t>made</a:t>
            </a:r>
            <a:r>
              <a:rPr lang="nb-NO" dirty="0" smtClean="0"/>
              <a:t> </a:t>
            </a:r>
            <a:r>
              <a:rPr lang="nb-NO" dirty="0" err="1" smtClean="0"/>
              <a:t>shoes</a:t>
            </a:r>
            <a:endParaRPr lang="nb-NO" dirty="0"/>
          </a:p>
        </p:txBody>
      </p:sp>
      <p:pic>
        <p:nvPicPr>
          <p:cNvPr id="8" name="Plassholder for innhold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23528" y="2204864"/>
            <a:ext cx="4041775" cy="3126027"/>
          </a:xfrm>
        </p:spPr>
      </p:pic>
      <p:sp>
        <p:nvSpPr>
          <p:cNvPr id="3" name="Plassholder for dato 2"/>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481893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err="1" smtClean="0"/>
              <a:t>Silicone</a:t>
            </a:r>
            <a:r>
              <a:rPr lang="nb-NO" dirty="0" smtClean="0"/>
              <a:t> </a:t>
            </a:r>
            <a:r>
              <a:rPr lang="nb-NO" dirty="0" err="1" smtClean="0"/>
              <a:t>Foot</a:t>
            </a:r>
            <a:r>
              <a:rPr lang="nb-NO" dirty="0" smtClean="0"/>
              <a:t>-Toe </a:t>
            </a:r>
            <a:r>
              <a:rPr lang="nb-NO" dirty="0" err="1" smtClean="0"/>
              <a:t>orthoses</a:t>
            </a:r>
            <a:endParaRPr lang="nb-NO" dirty="0"/>
          </a:p>
        </p:txBody>
      </p:sp>
      <p:pic>
        <p:nvPicPr>
          <p:cNvPr id="7" name="Plassholder for inn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188"/>
            <a:ext cx="4038600" cy="3029987"/>
          </a:xfrm>
        </p:spPr>
      </p:pic>
      <p:pic>
        <p:nvPicPr>
          <p:cNvPr id="8" name="Plassholder for innhold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188"/>
            <a:ext cx="4038600" cy="3029987"/>
          </a:xfrm>
        </p:spPr>
      </p:pic>
      <p:sp>
        <p:nvSpPr>
          <p:cNvPr id="3" name="Plassholder for tekst 2"/>
          <p:cNvSpPr>
            <a:spLocks noGrp="1"/>
          </p:cNvSpPr>
          <p:nvPr>
            <p:ph type="body" idx="4294967295"/>
          </p:nvPr>
        </p:nvSpPr>
        <p:spPr>
          <a:xfrm>
            <a:off x="0" y="1535113"/>
            <a:ext cx="7524328" cy="639762"/>
          </a:xfrm>
        </p:spPr>
        <p:txBody>
          <a:bodyPr>
            <a:normAutofit/>
          </a:bodyPr>
          <a:lstStyle/>
          <a:p>
            <a:pPr algn="ctr"/>
            <a:r>
              <a:rPr lang="nb-NO" dirty="0" err="1" smtClean="0"/>
              <a:t>Offloading</a:t>
            </a:r>
            <a:r>
              <a:rPr lang="nb-NO" dirty="0" smtClean="0"/>
              <a:t> and/or </a:t>
            </a:r>
            <a:r>
              <a:rPr lang="nb-NO" dirty="0" err="1" smtClean="0"/>
              <a:t>correction</a:t>
            </a:r>
            <a:r>
              <a:rPr lang="nb-NO" dirty="0" smtClean="0"/>
              <a:t> </a:t>
            </a:r>
            <a:r>
              <a:rPr lang="nb-NO" dirty="0" err="1" smtClean="0"/>
              <a:t>of</a:t>
            </a:r>
            <a:r>
              <a:rPr lang="nb-NO" dirty="0" smtClean="0"/>
              <a:t> toes</a:t>
            </a:r>
            <a:endParaRPr lang="nb-NO" dirty="0"/>
          </a:p>
        </p:txBody>
      </p:sp>
      <p:sp>
        <p:nvSpPr>
          <p:cNvPr id="9" name="Plassholder for dato 8"/>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2782649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fontScale="90000"/>
          </a:bodyPr>
          <a:lstStyle/>
          <a:p>
            <a:r>
              <a:rPr lang="nb-NO" altLang="nb-NO" sz="4000" dirty="0"/>
              <a:t>TAFO: </a:t>
            </a:r>
            <a:br>
              <a:rPr lang="nb-NO" altLang="nb-NO" sz="4000" dirty="0"/>
            </a:br>
            <a:r>
              <a:rPr lang="nb-NO" altLang="nb-NO" sz="4000" dirty="0" smtClean="0"/>
              <a:t>Total </a:t>
            </a:r>
            <a:r>
              <a:rPr lang="nb-NO" altLang="nb-NO" sz="4000" dirty="0" err="1" smtClean="0"/>
              <a:t>offloading</a:t>
            </a:r>
            <a:r>
              <a:rPr lang="nb-NO" altLang="nb-NO" sz="4000" dirty="0" smtClean="0"/>
              <a:t> </a:t>
            </a:r>
            <a:r>
              <a:rPr lang="nb-NO" altLang="nb-NO" sz="4000" dirty="0" err="1" smtClean="0"/>
              <a:t>Ankle</a:t>
            </a:r>
            <a:r>
              <a:rPr lang="nb-NO" altLang="nb-NO" sz="4000" dirty="0" smtClean="0"/>
              <a:t> </a:t>
            </a:r>
            <a:r>
              <a:rPr lang="nb-NO" altLang="nb-NO" sz="4000" dirty="0" err="1" smtClean="0"/>
              <a:t>Foot</a:t>
            </a:r>
            <a:r>
              <a:rPr lang="nb-NO" altLang="nb-NO" sz="4000" dirty="0" smtClean="0"/>
              <a:t> </a:t>
            </a:r>
            <a:r>
              <a:rPr lang="nb-NO" altLang="nb-NO" sz="4000" dirty="0" err="1" smtClean="0"/>
              <a:t>Orthosis</a:t>
            </a:r>
            <a:endParaRPr lang="en-US" altLang="nb-NO" sz="4000" dirty="0"/>
          </a:p>
        </p:txBody>
      </p:sp>
      <p:sp>
        <p:nvSpPr>
          <p:cNvPr id="2" name="Plassholder for tekst 1"/>
          <p:cNvSpPr>
            <a:spLocks noGrp="1"/>
          </p:cNvSpPr>
          <p:nvPr>
            <p:ph type="body" idx="1"/>
          </p:nvPr>
        </p:nvSpPr>
        <p:spPr/>
        <p:txBody>
          <a:bodyPr/>
          <a:lstStyle/>
          <a:p>
            <a:endParaRPr lang="nb-NO" dirty="0"/>
          </a:p>
        </p:txBody>
      </p:sp>
      <p:pic>
        <p:nvPicPr>
          <p:cNvPr id="11283" name="Picture 19" descr="bilde00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896779" y="2174875"/>
            <a:ext cx="3161030" cy="3951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Plassholder for tekst 2"/>
          <p:cNvSpPr>
            <a:spLocks noGrp="1"/>
          </p:cNvSpPr>
          <p:nvPr>
            <p:ph type="body" sz="quarter" idx="3"/>
          </p:nvPr>
        </p:nvSpPr>
        <p:spPr/>
        <p:txBody>
          <a:bodyPr/>
          <a:lstStyle/>
          <a:p>
            <a:endParaRPr lang="nb-NO" dirty="0"/>
          </a:p>
        </p:txBody>
      </p:sp>
      <p:pic>
        <p:nvPicPr>
          <p:cNvPr id="6" name="Plassholder for innhold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85397" y="2174875"/>
            <a:ext cx="3161030" cy="3951288"/>
          </a:xfrm>
        </p:spPr>
      </p:pic>
      <p:sp>
        <p:nvSpPr>
          <p:cNvPr id="5" name="Plassholder for dato 4"/>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2089173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p:txBody>
          <a:bodyPr/>
          <a:lstStyle/>
          <a:p>
            <a:r>
              <a:rPr lang="nb-NO" altLang="nb-NO" sz="2800" dirty="0" smtClean="0"/>
              <a:t>A </a:t>
            </a:r>
            <a:r>
              <a:rPr lang="nb-NO" altLang="nb-NO" sz="2800" dirty="0" err="1" smtClean="0"/>
              <a:t>foot</a:t>
            </a:r>
            <a:r>
              <a:rPr lang="nb-NO" altLang="nb-NO" sz="2800" dirty="0" smtClean="0"/>
              <a:t> </a:t>
            </a:r>
            <a:r>
              <a:rPr lang="nb-NO" altLang="nb-NO" sz="2800" dirty="0" err="1" smtClean="0"/>
              <a:t>with</a:t>
            </a:r>
            <a:r>
              <a:rPr lang="nb-NO" altLang="nb-NO" sz="2800" dirty="0" smtClean="0"/>
              <a:t> a </a:t>
            </a:r>
            <a:r>
              <a:rPr lang="nb-NO" altLang="nb-NO" sz="2800" dirty="0" err="1" smtClean="0"/>
              <a:t>neuropathic</a:t>
            </a:r>
            <a:r>
              <a:rPr lang="nb-NO" altLang="nb-NO" sz="2800" dirty="0" smtClean="0"/>
              <a:t> </a:t>
            </a:r>
            <a:r>
              <a:rPr lang="nb-NO" altLang="nb-NO" sz="2800" dirty="0" err="1" smtClean="0"/>
              <a:t>foot</a:t>
            </a:r>
            <a:r>
              <a:rPr lang="nb-NO" altLang="nb-NO" sz="2800" dirty="0" smtClean="0"/>
              <a:t> </a:t>
            </a:r>
            <a:r>
              <a:rPr lang="nb-NO" altLang="nb-NO" sz="2800" dirty="0" err="1" smtClean="0"/>
              <a:t>ulcer</a:t>
            </a:r>
            <a:r>
              <a:rPr lang="nb-NO" altLang="nb-NO" sz="2800" dirty="0" smtClean="0"/>
              <a:t> or a </a:t>
            </a:r>
            <a:r>
              <a:rPr lang="nb-NO" altLang="nb-NO" sz="2800" dirty="0" err="1" smtClean="0"/>
              <a:t>Charcotfoot</a:t>
            </a:r>
            <a:endParaRPr lang="en-US" altLang="nb-NO" sz="2800" dirty="0"/>
          </a:p>
          <a:p>
            <a:endParaRPr lang="en-US" altLang="nb-NO" sz="2800" dirty="0"/>
          </a:p>
        </p:txBody>
      </p:sp>
      <p:pic>
        <p:nvPicPr>
          <p:cNvPr id="48135" name="Picture 7" descr="bilde0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792788" y="1600200"/>
            <a:ext cx="1749425"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6" name="Picture 8" descr="Bilde0045"/>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792788" y="3938588"/>
            <a:ext cx="174942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Plassholder for dato 1"/>
          <p:cNvSpPr>
            <a:spLocks noGrp="1"/>
          </p:cNvSpPr>
          <p:nvPr>
            <p:ph type="dt" sz="half" idx="10"/>
          </p:nvPr>
        </p:nvSpPr>
        <p:spPr/>
        <p:txBody>
          <a:bodyPr/>
          <a:lstStyle/>
          <a:p>
            <a:r>
              <a:rPr lang="nb-NO" altLang="nb-NO" smtClean="0"/>
              <a:t>18.09.2014</a:t>
            </a:r>
            <a:endParaRPr lang="en-US" altLang="nb-NO"/>
          </a:p>
        </p:txBody>
      </p:sp>
    </p:spTree>
    <p:extLst>
      <p:ext uri="{BB962C8B-B14F-4D97-AF65-F5344CB8AC3E}">
        <p14:creationId xmlns:p14="http://schemas.microsoft.com/office/powerpoint/2010/main" val="225079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nb-NO" altLang="nb-NO"/>
          </a:p>
        </p:txBody>
      </p:sp>
      <p:sp>
        <p:nvSpPr>
          <p:cNvPr id="5123" name="Rectangle 3"/>
          <p:cNvSpPr>
            <a:spLocks noGrp="1" noChangeArrowheads="1"/>
          </p:cNvSpPr>
          <p:nvPr>
            <p:ph type="body" idx="1"/>
          </p:nvPr>
        </p:nvSpPr>
        <p:spPr/>
        <p:txBody>
          <a:bodyPr/>
          <a:lstStyle/>
          <a:p>
            <a:endParaRPr lang="en-US" altLang="nb-NO" b="1"/>
          </a:p>
          <a:p>
            <a:pPr>
              <a:buFontTx/>
              <a:buNone/>
            </a:pPr>
            <a:r>
              <a:rPr lang="en-US" altLang="nb-NO"/>
              <a:t>   Treatment is empirical and relies on rest and strict limitation of weight bearing, usually with total contact casting. Removable casts and walkers have also been recommended</a:t>
            </a:r>
          </a:p>
        </p:txBody>
      </p:sp>
      <p:pic>
        <p:nvPicPr>
          <p:cNvPr id="5124" name="Picture 4" descr="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8572500" cy="295275"/>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dato 1"/>
          <p:cNvSpPr>
            <a:spLocks noGrp="1"/>
          </p:cNvSpPr>
          <p:nvPr>
            <p:ph type="dt" sz="half" idx="10"/>
          </p:nvPr>
        </p:nvSpPr>
        <p:spPr/>
        <p:txBody>
          <a:bodyPr/>
          <a:lstStyle/>
          <a:p>
            <a:r>
              <a:rPr lang="nb-NO" smtClean="0"/>
              <a:t>18.09.2014</a:t>
            </a:r>
            <a:endParaRPr lang="nb-NO"/>
          </a:p>
        </p:txBody>
      </p:sp>
    </p:spTree>
    <p:extLst>
      <p:ext uri="{BB962C8B-B14F-4D97-AF65-F5344CB8AC3E}">
        <p14:creationId xmlns:p14="http://schemas.microsoft.com/office/powerpoint/2010/main" val="410489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Skjermfremvisning (4:3)</PresentationFormat>
  <Paragraphs>97</Paragraphs>
  <Slides>21</Slides>
  <Notes>2</Notes>
  <HiddenSlides>0</HiddenSlides>
  <MMClips>0</MMClip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Office-tema</vt:lpstr>
      <vt:lpstr>Orthopedic appliances</vt:lpstr>
      <vt:lpstr>Ortopediteknikk AS  avd. Ryen, Oslo</vt:lpstr>
      <vt:lpstr>Inlays – pressure distribution and pressure relief</vt:lpstr>
      <vt:lpstr>Special shoes – of the shelf combined with inlays shoes with a rigid outsole, no seams on the inside</vt:lpstr>
      <vt:lpstr>Orthopedic shoes</vt:lpstr>
      <vt:lpstr>Silicone Foot-Toe orthoses</vt:lpstr>
      <vt:lpstr>TAFO:  Total offloading Ankle Foot Orthosis</vt:lpstr>
      <vt:lpstr>PowerPoint-presentasjon</vt:lpstr>
      <vt:lpstr>PowerPoint-presentasjon</vt:lpstr>
      <vt:lpstr>PowerPoint-presentasjon</vt:lpstr>
      <vt:lpstr>PowerPoint-presentasjon</vt:lpstr>
      <vt:lpstr>Plaster cast</vt:lpstr>
      <vt:lpstr>Plaster positive</vt:lpstr>
      <vt:lpstr>Rectification: ulcer pressure relief + toebox</vt:lpstr>
      <vt:lpstr>PowerPoint-presentasjon</vt:lpstr>
      <vt:lpstr>Construction of orthosis</vt:lpstr>
      <vt:lpstr>PowerPoint-presentasjon</vt:lpstr>
      <vt:lpstr>PowerPoint-presentasjon</vt:lpstr>
      <vt:lpstr>Function</vt:lpstr>
      <vt:lpstr>PowerPoint-presentasjon</vt:lpstr>
      <vt:lpstr>Other AFOs</vt:lpstr>
    </vt:vector>
  </TitlesOfParts>
  <Company>TeleComputing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Orthopedic appliances</dc:title>
  <dc:creator>Sissel  Braut</dc:creator>
  <cp:lastModifiedBy>Sissel  Braut</cp:lastModifiedBy>
  <cp:revision>22</cp:revision>
  <dcterms:created xsi:type="dcterms:W3CDTF">2014-08-26T08:26:05Z</dcterms:created>
  <dcterms:modified xsi:type="dcterms:W3CDTF">2014-09-16T08:06:01Z</dcterms:modified>
</cp:coreProperties>
</file>